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98" r:id="rId2"/>
    <p:sldId id="397" r:id="rId3"/>
    <p:sldId id="399" r:id="rId4"/>
    <p:sldId id="400" r:id="rId5"/>
    <p:sldId id="401" r:id="rId6"/>
    <p:sldId id="404" r:id="rId7"/>
    <p:sldId id="405" r:id="rId8"/>
    <p:sldId id="412" r:id="rId9"/>
    <p:sldId id="413" r:id="rId10"/>
    <p:sldId id="414" r:id="rId11"/>
    <p:sldId id="407" r:id="rId12"/>
    <p:sldId id="415" r:id="rId13"/>
    <p:sldId id="417" r:id="rId14"/>
    <p:sldId id="418" r:id="rId15"/>
    <p:sldId id="424" r:id="rId16"/>
    <p:sldId id="425" r:id="rId17"/>
    <p:sldId id="426" r:id="rId18"/>
    <p:sldId id="427" r:id="rId19"/>
    <p:sldId id="429" r:id="rId20"/>
    <p:sldId id="430" r:id="rId21"/>
    <p:sldId id="432" r:id="rId22"/>
    <p:sldId id="433" r:id="rId23"/>
    <p:sldId id="435" r:id="rId24"/>
    <p:sldId id="439" r:id="rId25"/>
    <p:sldId id="441" r:id="rId26"/>
    <p:sldId id="440" r:id="rId27"/>
    <p:sldId id="442" r:id="rId28"/>
    <p:sldId id="448" r:id="rId29"/>
    <p:sldId id="452" r:id="rId30"/>
    <p:sldId id="447" r:id="rId31"/>
    <p:sldId id="450" r:id="rId32"/>
    <p:sldId id="449" r:id="rId33"/>
    <p:sldId id="455" r:id="rId34"/>
    <p:sldId id="453" r:id="rId35"/>
    <p:sldId id="456" r:id="rId36"/>
    <p:sldId id="470" r:id="rId37"/>
    <p:sldId id="457" r:id="rId38"/>
    <p:sldId id="465" r:id="rId39"/>
    <p:sldId id="467" r:id="rId40"/>
    <p:sldId id="464" r:id="rId41"/>
    <p:sldId id="468" r:id="rId42"/>
    <p:sldId id="459" r:id="rId43"/>
    <p:sldId id="460" r:id="rId44"/>
    <p:sldId id="416" r:id="rId45"/>
    <p:sldId id="471" r:id="rId46"/>
    <p:sldId id="402" r:id="rId47"/>
    <p:sldId id="406" r:id="rId48"/>
    <p:sldId id="454" r:id="rId49"/>
    <p:sldId id="419" r:id="rId50"/>
    <p:sldId id="420" r:id="rId51"/>
    <p:sldId id="421" r:id="rId52"/>
    <p:sldId id="422" r:id="rId53"/>
    <p:sldId id="423" r:id="rId54"/>
    <p:sldId id="434" r:id="rId55"/>
    <p:sldId id="469" r:id="rId56"/>
    <p:sldId id="436" r:id="rId57"/>
    <p:sldId id="438" r:id="rId58"/>
    <p:sldId id="443" r:id="rId59"/>
    <p:sldId id="444" r:id="rId60"/>
    <p:sldId id="445" r:id="rId61"/>
    <p:sldId id="44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C80"/>
    <a:srgbClr val="FF9966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66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6281112737921"/>
          <c:y val="6.6320010963592371E-2"/>
          <c:w val="0.8184480234260616"/>
          <c:h val="0.870458793267762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'C:\Documents and Settings\JOSH\My Documents\Berkeley Stuff\NDMA Research\RHA1 collaboration\Transcriptomics\[RHA1 qRTPCR clean lumped updated 031907.xls]Summary of qRTPCR Data'!$C$8</c:f>
              <c:strCache>
                <c:ptCount val="1"/>
                <c:pt idx="0">
                  <c:v>qPCR(Pfaffl)</c:v>
                </c:pt>
              </c:strCache>
            </c:strRef>
          </c:tx>
          <c:spPr>
            <a:pattFill prst="pct5">
              <a:fgClr>
                <a:srgbClr val="FFFFFF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('C:\Documents and Settings\JOSH\My Documents\Berkeley Stuff\NDMA Research\RHA1 collaboration\Transcriptomics\[RHA1 qRTPCR clean lumped updated 031907.xls]Summary of qRTPCR Data'!$P$5,'C:\Documents and Settings\JOSH\My Documents\Berkeley Stuff\NDMA Research\RHA1 collaboration\Transcriptomics\[RHA1 qRTPCR clean lumped updated 031907.xls]Summary of qRTPCR Data'!$R$5,'C:\Documents and Settings\JOSH\My Documents\Berkeley Stuff\NDMA Research\RHA1 collaboration\Transcriptomics\[RHA1 qRTPCR clean lumped updated 031907.xls]Summary of qRTPCR Data'!$T$5)</c:f>
              <c:strCache>
                <c:ptCount val="3"/>
                <c:pt idx="0">
                  <c:v>prmA</c:v>
                </c:pt>
                <c:pt idx="1">
                  <c:v>prmB</c:v>
                </c:pt>
                <c:pt idx="2">
                  <c:v>alkB</c:v>
                </c:pt>
              </c:strCache>
            </c:strRef>
          </c:cat>
          <c:val>
            <c:numRef>
              <c:f>('C:\Documents and Settings\JOSH\My Documents\Berkeley Stuff\NDMA Research\RHA1 collaboration\Transcriptomics\[RHA1 qRTPCR clean lumped updated 031907.xls]Summary of qRTPCR Data'!$P$8,'C:\Documents and Settings\JOSH\My Documents\Berkeley Stuff\NDMA Research\RHA1 collaboration\Transcriptomics\[RHA1 qRTPCR clean lumped updated 031907.xls]Summary of qRTPCR Data'!$R$8,'C:\Documents and Settings\JOSH\My Documents\Berkeley Stuff\NDMA Research\RHA1 collaboration\Transcriptomics\[RHA1 qRTPCR clean lumped updated 031907.xls]Summary of qRTPCR Data'!$T$8)</c:f>
              <c:numCache>
                <c:formatCode>General</c:formatCode>
                <c:ptCount val="3"/>
                <c:pt idx="0">
                  <c:v>3.3888266979905599</c:v>
                </c:pt>
                <c:pt idx="1">
                  <c:v>3.4797234147515828</c:v>
                </c:pt>
                <c:pt idx="2">
                  <c:v>0.50692637959028652</c:v>
                </c:pt>
              </c:numCache>
            </c:numRef>
          </c:val>
        </c:ser>
        <c:ser>
          <c:idx val="4"/>
          <c:order val="1"/>
          <c:tx>
            <c:strRef>
              <c:f>'C:\Documents and Settings\JOSH\My Documents\Berkeley Stuff\NDMA Research\RHA1 collaboration\Transcriptomics\[RHA1 qRTPCR clean lumped updated 031907.xls]Summary of qRTPCR Data'!$C$9</c:f>
              <c:strCache>
                <c:ptCount val="1"/>
                <c:pt idx="0">
                  <c:v>Microarray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('C:\Documents and Settings\JOSH\My Documents\Berkeley Stuff\NDMA Research\RHA1 collaboration\Transcriptomics\[RHA1 qRTPCR clean lumped updated 031907.xls]Summary of qRTPCR Data'!$P$5,'C:\Documents and Settings\JOSH\My Documents\Berkeley Stuff\NDMA Research\RHA1 collaboration\Transcriptomics\[RHA1 qRTPCR clean lumped updated 031907.xls]Summary of qRTPCR Data'!$R$5,'C:\Documents and Settings\JOSH\My Documents\Berkeley Stuff\NDMA Research\RHA1 collaboration\Transcriptomics\[RHA1 qRTPCR clean lumped updated 031907.xls]Summary of qRTPCR Data'!$T$5)</c:f>
              <c:strCache>
                <c:ptCount val="3"/>
                <c:pt idx="0">
                  <c:v>prmA</c:v>
                </c:pt>
                <c:pt idx="1">
                  <c:v>prmB</c:v>
                </c:pt>
                <c:pt idx="2">
                  <c:v>alkB</c:v>
                </c:pt>
              </c:strCache>
            </c:strRef>
          </c:cat>
          <c:val>
            <c:numRef>
              <c:f>('C:\Documents and Settings\JOSH\My Documents\Berkeley Stuff\NDMA Research\RHA1 collaboration\Transcriptomics\[RHA1 qRTPCR clean lumped updated 031907.xls]Summary of qRTPCR Data'!$P$9,'C:\Documents and Settings\JOSH\My Documents\Berkeley Stuff\NDMA Research\RHA1 collaboration\Transcriptomics\[RHA1 qRTPCR clean lumped updated 031907.xls]Summary of qRTPCR Data'!$R$9,'C:\Documents and Settings\JOSH\My Documents\Berkeley Stuff\NDMA Research\RHA1 collaboration\Transcriptomics\[RHA1 qRTPCR clean lumped updated 031907.xls]Summary of qRTPCR Data'!$T$9)</c:f>
              <c:numCache>
                <c:formatCode>General</c:formatCode>
                <c:ptCount val="3"/>
                <c:pt idx="0">
                  <c:v>2.0969100130080554</c:v>
                </c:pt>
                <c:pt idx="2">
                  <c:v>-0.18708664335714448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76704"/>
        <c:axId val="123380480"/>
      </c:barChart>
      <c:catAx>
        <c:axId val="12397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1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33804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3380480"/>
        <c:scaling>
          <c:orientation val="minMax"/>
          <c:max val="4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Log Fold</a:t>
                </a:r>
                <a:r>
                  <a:rPr lang="en-US" sz="2000" baseline="0" dirty="0">
                    <a:latin typeface="Times New Roman" pitchFamily="18" charset="0"/>
                    <a:cs typeface="Times New Roman" pitchFamily="18" charset="0"/>
                  </a:rPr>
                  <a:t> Change in Expression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3976704"/>
        <c:crosses val="autoZero"/>
        <c:crossBetween val="between"/>
        <c:majorUnit val="1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43008165645971"/>
          <c:y val="5.5621027361759022E-2"/>
          <c:w val="0.76311060075823844"/>
          <c:h val="0.72513970466339728"/>
        </c:manualLayout>
      </c:layout>
      <c:scatterChart>
        <c:scatterStyle val="lineMarker"/>
        <c:varyColors val="0"/>
        <c:ser>
          <c:idx val="0"/>
          <c:order val="0"/>
          <c:tx>
            <c:v>prmA_A1-1 KO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diamond"/>
            <c:size val="9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'C:\Documents and Settings\sharp\My Documents\Sharp All Data\Berkeley Stuff\NDMA Research\RHA1 collaboration\Knockouts of RHA1\NDMA degradation\[073006 RHA1 Knockouts NDMA.xls]NDMA Data (2)'!$D$40:$I$40</c:f>
                <c:numCache>
                  <c:formatCode>General</c:formatCode>
                  <c:ptCount val="6"/>
                  <c:pt idx="1">
                    <c:v>20.64255972699365</c:v>
                  </c:pt>
                  <c:pt idx="2">
                    <c:v>16.492139953601118</c:v>
                  </c:pt>
                  <c:pt idx="3">
                    <c:v>40.019048662439076</c:v>
                  </c:pt>
                  <c:pt idx="4">
                    <c:v>13.164700913933952</c:v>
                  </c:pt>
                  <c:pt idx="5">
                    <c:v>16.923712614258132</c:v>
                  </c:pt>
                </c:numCache>
              </c:numRef>
            </c:plus>
            <c:minus>
              <c:numRef>
                <c:f>'C:\Documents and Settings\sharp\My Documents\Sharp All Data\Berkeley Stuff\NDMA Research\RHA1 collaboration\Knockouts of RHA1\NDMA degradation\[073006 RHA1 Knockouts NDMA.xls]NDMA Data (2)'!$D$40:$I$40</c:f>
                <c:numCache>
                  <c:formatCode>General</c:formatCode>
                  <c:ptCount val="6"/>
                  <c:pt idx="1">
                    <c:v>20.64255972699365</c:v>
                  </c:pt>
                  <c:pt idx="2">
                    <c:v>16.492139953601118</c:v>
                  </c:pt>
                  <c:pt idx="3">
                    <c:v>40.019048662439076</c:v>
                  </c:pt>
                  <c:pt idx="4">
                    <c:v>13.164700913933952</c:v>
                  </c:pt>
                  <c:pt idx="5">
                    <c:v>16.923712614258132</c:v>
                  </c:pt>
                </c:numCache>
              </c:numRef>
            </c:minus>
            <c:spPr>
              <a:ln w="12699">
                <a:solidFill>
                  <a:srgbClr val="000000"/>
                </a:solidFill>
                <a:prstDash val="solid"/>
              </a:ln>
            </c:spPr>
          </c:errBars>
          <c:xVal>
            <c:numRef>
              <c:f>'C:\Documents and Settings\sharp\My Documents\Sharp All Data\Berkeley Stuff\NDMA Research\RHA1 collaboration\Knockouts of RHA1\NDMA degradation\[073006 RHA1 Knockouts NDMA.xls]NDMA Data (2)'!$D$38:$I$38</c:f>
              <c:numCache>
                <c:formatCode>General</c:formatCode>
                <c:ptCount val="6"/>
                <c:pt idx="0">
                  <c:v>0</c:v>
                </c:pt>
                <c:pt idx="1">
                  <c:v>0.91666666668606922</c:v>
                </c:pt>
                <c:pt idx="2">
                  <c:v>1.8333319444209337</c:v>
                </c:pt>
                <c:pt idx="3">
                  <c:v>2.8333333333139308</c:v>
                </c:pt>
                <c:pt idx="4">
                  <c:v>3.75</c:v>
                </c:pt>
                <c:pt idx="5">
                  <c:v>19.250000000058208</c:v>
                </c:pt>
              </c:numCache>
            </c:numRef>
          </c:xVal>
          <c:yVal>
            <c:numRef>
              <c:f>'C:\Documents and Settings\sharp\My Documents\Sharp All Data\Berkeley Stuff\NDMA Research\RHA1 collaboration\Knockouts of RHA1\NDMA degradation\[073006 RHA1 Knockouts NDMA.xls]NDMA Data (2)'!$D$39:$I$39</c:f>
              <c:numCache>
                <c:formatCode>General</c:formatCode>
                <c:ptCount val="6"/>
                <c:pt idx="0">
                  <c:v>200</c:v>
                </c:pt>
                <c:pt idx="1">
                  <c:v>182.70752499999998</c:v>
                </c:pt>
                <c:pt idx="2">
                  <c:v>186.78432500000002</c:v>
                </c:pt>
                <c:pt idx="3">
                  <c:v>212.43950000000001</c:v>
                </c:pt>
                <c:pt idx="4">
                  <c:v>226.58090000000001</c:v>
                </c:pt>
                <c:pt idx="5">
                  <c:v>203.61704999999998</c:v>
                </c:pt>
              </c:numCache>
            </c:numRef>
          </c:yVal>
          <c:smooth val="0"/>
        </c:ser>
        <c:ser>
          <c:idx val="2"/>
          <c:order val="1"/>
          <c:tx>
            <c:v>alkB_B1-20 KO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triang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'C:\Documents and Settings\sharp\My Documents\Sharp All Data\Berkeley Stuff\NDMA Research\RHA1 collaboration\Knockouts of RHA1\NDMA degradation\[073006 RHA1 Knockouts NDMA.xls]NDMA Data (2)'!$D$44:$I$44</c:f>
                <c:numCache>
                  <c:formatCode>General</c:formatCode>
                  <c:ptCount val="6"/>
                  <c:pt idx="1">
                    <c:v>20.195646080364273</c:v>
                  </c:pt>
                  <c:pt idx="2">
                    <c:v>23.55197131457366</c:v>
                  </c:pt>
                  <c:pt idx="3">
                    <c:v>3.0134880487567894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'C:\Documents and Settings\sharp\My Documents\Sharp All Data\Berkeley Stuff\NDMA Research\RHA1 collaboration\Knockouts of RHA1\NDMA degradation\[073006 RHA1 Knockouts NDMA.xls]NDMA Data (2)'!$D$44:$I$44</c:f>
                <c:numCache>
                  <c:formatCode>General</c:formatCode>
                  <c:ptCount val="6"/>
                  <c:pt idx="1">
                    <c:v>20.195646080364273</c:v>
                  </c:pt>
                  <c:pt idx="2">
                    <c:v>23.55197131457366</c:v>
                  </c:pt>
                  <c:pt idx="3">
                    <c:v>3.0134880487567894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minus>
            <c:spPr>
              <a:ln w="12699">
                <a:solidFill>
                  <a:srgbClr val="000000"/>
                </a:solidFill>
                <a:prstDash val="solid"/>
              </a:ln>
            </c:spPr>
          </c:errBars>
          <c:xVal>
            <c:numRef>
              <c:f>'C:\Documents and Settings\sharp\My Documents\Sharp All Data\Berkeley Stuff\NDMA Research\RHA1 collaboration\Knockouts of RHA1\NDMA degradation\[073006 RHA1 Knockouts NDMA.xls]NDMA Data (2)'!$D$38:$I$38</c:f>
              <c:numCache>
                <c:formatCode>General</c:formatCode>
                <c:ptCount val="6"/>
                <c:pt idx="0">
                  <c:v>0</c:v>
                </c:pt>
                <c:pt idx="1">
                  <c:v>0.91666666668606922</c:v>
                </c:pt>
                <c:pt idx="2">
                  <c:v>1.8333319444209337</c:v>
                </c:pt>
                <c:pt idx="3">
                  <c:v>2.8333333333139308</c:v>
                </c:pt>
                <c:pt idx="4">
                  <c:v>3.75</c:v>
                </c:pt>
                <c:pt idx="5">
                  <c:v>19.250000000058208</c:v>
                </c:pt>
              </c:numCache>
            </c:numRef>
          </c:xVal>
          <c:yVal>
            <c:numRef>
              <c:f>'C:\Documents and Settings\sharp\My Documents\Sharp All Data\Berkeley Stuff\NDMA Research\RHA1 collaboration\Knockouts of RHA1\NDMA degradation\[073006 RHA1 Knockouts NDMA.xls]NDMA Data (2)'!$D$43:$I$43</c:f>
              <c:numCache>
                <c:formatCode>General</c:formatCode>
                <c:ptCount val="6"/>
                <c:pt idx="0">
                  <c:v>200</c:v>
                </c:pt>
                <c:pt idx="1">
                  <c:v>172.27664999999999</c:v>
                </c:pt>
                <c:pt idx="2">
                  <c:v>168.120225</c:v>
                </c:pt>
                <c:pt idx="3">
                  <c:v>59.304700000000004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ser>
          <c:idx val="3"/>
          <c:order val="2"/>
          <c:tx>
            <c:v>wildtype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square"/>
            <c:size val="9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'C:\Documents and Settings\sharp\My Documents\Sharp All Data\Berkeley Stuff\NDMA Research\RHA1 collaboration\Knockouts of RHA1\NDMA degradation\[073006 RHA1 Knockouts NDMA.xls]NDMA Data (2)'!$D$46:$I$46</c:f>
                <c:numCache>
                  <c:formatCode>General</c:formatCode>
                  <c:ptCount val="6"/>
                  <c:pt idx="1">
                    <c:v>21.444197627077742</c:v>
                  </c:pt>
                  <c:pt idx="2">
                    <c:v>11.538026091291933</c:v>
                  </c:pt>
                  <c:pt idx="3">
                    <c:v>5.283773250559995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'C:\Documents and Settings\sharp\My Documents\Sharp All Data\Berkeley Stuff\NDMA Research\RHA1 collaboration\Knockouts of RHA1\NDMA degradation\[073006 RHA1 Knockouts NDMA.xls]NDMA Data (2)'!$D$46:$I$46</c:f>
                <c:numCache>
                  <c:formatCode>General</c:formatCode>
                  <c:ptCount val="6"/>
                  <c:pt idx="1">
                    <c:v>21.444197627077742</c:v>
                  </c:pt>
                  <c:pt idx="2">
                    <c:v>11.538026091291933</c:v>
                  </c:pt>
                  <c:pt idx="3">
                    <c:v>5.283773250559995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minus>
            <c:spPr>
              <a:ln w="12699">
                <a:solidFill>
                  <a:srgbClr val="000000"/>
                </a:solidFill>
                <a:prstDash val="solid"/>
              </a:ln>
            </c:spPr>
          </c:errBars>
          <c:xVal>
            <c:numRef>
              <c:f>'C:\Documents and Settings\sharp\My Documents\Sharp All Data\Berkeley Stuff\NDMA Research\RHA1 collaboration\Knockouts of RHA1\NDMA degradation\[073006 RHA1 Knockouts NDMA.xls]NDMA Data (2)'!$D$38:$I$38</c:f>
              <c:numCache>
                <c:formatCode>General</c:formatCode>
                <c:ptCount val="6"/>
                <c:pt idx="0">
                  <c:v>0</c:v>
                </c:pt>
                <c:pt idx="1">
                  <c:v>0.91666666668606922</c:v>
                </c:pt>
                <c:pt idx="2">
                  <c:v>1.8333319444209337</c:v>
                </c:pt>
                <c:pt idx="3">
                  <c:v>2.8333333333139308</c:v>
                </c:pt>
                <c:pt idx="4">
                  <c:v>3.75</c:v>
                </c:pt>
                <c:pt idx="5">
                  <c:v>19.250000000058208</c:v>
                </c:pt>
              </c:numCache>
            </c:numRef>
          </c:xVal>
          <c:yVal>
            <c:numRef>
              <c:f>'C:\Documents and Settings\sharp\My Documents\Sharp All Data\Berkeley Stuff\NDMA Research\RHA1 collaboration\Knockouts of RHA1\NDMA degradation\[073006 RHA1 Knockouts NDMA.xls]NDMA Data (2)'!$D$45:$I$45</c:f>
              <c:numCache>
                <c:formatCode>General</c:formatCode>
                <c:ptCount val="6"/>
                <c:pt idx="0">
                  <c:v>200</c:v>
                </c:pt>
                <c:pt idx="1">
                  <c:v>174.13987499999996</c:v>
                </c:pt>
                <c:pt idx="2">
                  <c:v>155.96945000000002</c:v>
                </c:pt>
                <c:pt idx="3">
                  <c:v>27.35915000000001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ser>
          <c:idx val="4"/>
          <c:order val="3"/>
          <c:tx>
            <c:v>abiotic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circ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'C:\Documents and Settings\sharp\My Documents\Sharp All Data\Berkeley Stuff\NDMA Research\RHA1 collaboration\Knockouts of RHA1\NDMA degradation\[073006 RHA1 Knockouts NDMA.xls]NDMA Data (2)'!$D$38:$I$38</c:f>
              <c:numCache>
                <c:formatCode>General</c:formatCode>
                <c:ptCount val="6"/>
                <c:pt idx="0">
                  <c:v>0</c:v>
                </c:pt>
                <c:pt idx="1">
                  <c:v>0.91666666668606922</c:v>
                </c:pt>
                <c:pt idx="2">
                  <c:v>1.8333319444209337</c:v>
                </c:pt>
                <c:pt idx="3">
                  <c:v>2.8333333333139308</c:v>
                </c:pt>
                <c:pt idx="4">
                  <c:v>3.75</c:v>
                </c:pt>
                <c:pt idx="5">
                  <c:v>19.250000000058208</c:v>
                </c:pt>
              </c:numCache>
            </c:numRef>
          </c:xVal>
          <c:yVal>
            <c:numRef>
              <c:f>'C:\Documents and Settings\sharp\My Documents\Sharp All Data\Berkeley Stuff\NDMA Research\RHA1 collaboration\Knockouts of RHA1\NDMA degradation\[073006 RHA1 Knockouts NDMA.xls]NDMA Data (2)'!$D$47:$I$47</c:f>
              <c:numCache>
                <c:formatCode>General</c:formatCode>
                <c:ptCount val="6"/>
                <c:pt idx="1">
                  <c:v>186.57730000000001</c:v>
                </c:pt>
                <c:pt idx="2">
                  <c:v>197.66110000000003</c:v>
                </c:pt>
                <c:pt idx="3">
                  <c:v>246.74194999999997</c:v>
                </c:pt>
                <c:pt idx="4">
                  <c:v>206.89760000000001</c:v>
                </c:pt>
                <c:pt idx="5">
                  <c:v>162.18020000000001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92704"/>
        <c:axId val="132795008"/>
      </c:scatterChart>
      <c:valAx>
        <c:axId val="132792704"/>
        <c:scaling>
          <c:orientation val="minMax"/>
          <c:max val="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Hours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32795008"/>
        <c:crosses val="autoZero"/>
        <c:crossBetween val="midCat"/>
        <c:majorUnit val="1"/>
        <c:minorUnit val="1"/>
      </c:valAx>
      <c:valAx>
        <c:axId val="132795008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NDMA  [µg/L]</a:t>
                </a:r>
              </a:p>
            </c:rich>
          </c:tx>
          <c:layout>
            <c:manualLayout>
              <c:xMode val="edge"/>
              <c:yMode val="edge"/>
              <c:x val="3.4819371536891214E-2"/>
              <c:y val="0.3315824231648466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32792704"/>
        <c:crosses val="autoZero"/>
        <c:crossBetween val="midCat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2ED76-6B49-46EA-998C-830B0869D3B0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098A2-CBB4-4DB6-B138-21D730A8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Protein Image: http://xray.bmc.uu.se/~michiel/research.php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7F54-370E-4F3D-A662-44D559E50F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Protein Image: http://xray.bmc.uu.se/~michiel/research.php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3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1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8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0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Protein Image: http://xray.bmc.uu.se/~michiel/research.php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3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57651-686D-47EB-B3D9-205476488A2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C4EAC-1966-45D1-8680-D630F829F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8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C8BCE-311B-4172-AA39-C5DF2F1BD5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Protein Image: http://xray.bmc.uu.se/~michiel/research.php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Protein Image: http://xray.bmc.uu.se/~michiel/research.php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Protein Image: http://xray.bmc.uu.se/~michiel/research.php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98A2-CBB4-4DB6-B138-21D730A83F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23900"/>
            <a:ext cx="91440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50000">
                <a:srgbClr val="002060"/>
              </a:gs>
              <a:gs pos="0">
                <a:schemeClr val="tx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45720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72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723900"/>
            <a:ext cx="8686800" cy="114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4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C37-F649-4CA2-A2C8-DDE216CD62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167-3BCC-4A17-97B1-0BFB59F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071BAC37-F649-4CA2-A2C8-DDE216CD628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306A2167-3BCC-4A17-97B1-0BFB59F3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q.ubc.ca/genome-projects-uncovering-the-blueprints-of-biology/" TargetMode="External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nbank/genbankstats-2008/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png"/><Relationship Id="rId7" Type="http://schemas.openxmlformats.org/officeDocument/2006/relationships/image" Target="../media/image8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 of high-throughput molecular biology technologies to biological processes for biodegradation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&amp; bioenergy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production from wastewater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47500" lnSpcReduction="20000"/>
          </a:bodyPr>
          <a:lstStyle/>
          <a:p>
            <a:endParaRPr lang="en-US" sz="3600" dirty="0" smtClean="0"/>
          </a:p>
          <a:p>
            <a:r>
              <a:rPr lang="en-US" sz="8400" dirty="0" smtClean="0">
                <a:solidFill>
                  <a:schemeClr val="tx1"/>
                </a:solidFill>
              </a:rPr>
              <a:t>Christopher </a:t>
            </a:r>
            <a:r>
              <a:rPr lang="en-US" sz="8400" dirty="0">
                <a:solidFill>
                  <a:schemeClr val="tx1"/>
                </a:solidFill>
              </a:rPr>
              <a:t>M. Sales</a:t>
            </a:r>
          </a:p>
          <a:p>
            <a:endParaRPr lang="en-US" b="1" dirty="0"/>
          </a:p>
          <a:p>
            <a:r>
              <a:rPr lang="en-US" sz="5900" dirty="0" smtClean="0">
                <a:solidFill>
                  <a:schemeClr val="tx2"/>
                </a:solidFill>
              </a:rPr>
              <a:t>Drexel University</a:t>
            </a:r>
            <a:endParaRPr lang="en-US" sz="5900" dirty="0">
              <a:solidFill>
                <a:schemeClr val="tx2"/>
              </a:solidFill>
            </a:endParaRPr>
          </a:p>
          <a:p>
            <a:r>
              <a:rPr lang="en-US" sz="5900" dirty="0" smtClean="0">
                <a:solidFill>
                  <a:schemeClr val="tx2"/>
                </a:solidFill>
              </a:rPr>
              <a:t>March 12, </a:t>
            </a:r>
            <a:r>
              <a:rPr lang="en-US" sz="5900" dirty="0">
                <a:solidFill>
                  <a:schemeClr val="tx2"/>
                </a:solidFill>
              </a:rPr>
              <a:t>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“</a:t>
            </a:r>
            <a:r>
              <a:rPr lang="en-US" dirty="0" err="1" smtClean="0"/>
              <a:t>omics</a:t>
            </a:r>
            <a:r>
              <a:rPr lang="en-US" dirty="0" smtClean="0"/>
              <a:t>” to Environmental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dirty="0" err="1"/>
              <a:t>Omics</a:t>
            </a:r>
            <a:r>
              <a:rPr lang="en-US" sz="2400" dirty="0"/>
              <a:t>” technologies provide tools for a systems biology approach to study the complex interactions that are central to the physiology and function of environmental biological processes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http://microbes.nres.uiuc.edu/~images/Microbe%20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1905000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be 4"/>
          <p:cNvSpPr/>
          <p:nvPr/>
        </p:nvSpPr>
        <p:spPr>
          <a:xfrm>
            <a:off x="3037764" y="2362200"/>
            <a:ext cx="3066935" cy="2667000"/>
          </a:xfrm>
          <a:prstGeom prst="cube">
            <a:avLst>
              <a:gd name="adj" fmla="val 17125"/>
            </a:avLst>
          </a:prstGeom>
          <a:solidFill>
            <a:srgbClr val="000000">
              <a:alpha val="20000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6" name="Rectangle 5"/>
          <p:cNvSpPr/>
          <p:nvPr/>
        </p:nvSpPr>
        <p:spPr>
          <a:xfrm>
            <a:off x="0" y="3097982"/>
            <a:ext cx="2439835" cy="120032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Reactants</a:t>
            </a:r>
          </a:p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(substrates)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8095" y="3435702"/>
            <a:ext cx="187179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Products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83552" y="3326895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30808" y="3343309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holidayinsights.com/moreholidays/December/flash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68">
            <a:off x="2015996" y="2328195"/>
            <a:ext cx="997818" cy="7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“</a:t>
            </a:r>
            <a:r>
              <a:rPr lang="en-US" dirty="0" err="1" smtClean="0"/>
              <a:t>omics</a:t>
            </a:r>
            <a:r>
              <a:rPr lang="en-US" dirty="0" smtClean="0"/>
              <a:t>” to Environmental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Omics</a:t>
            </a:r>
            <a:r>
              <a:rPr lang="en-US" sz="2400" dirty="0" smtClean="0"/>
              <a:t>” technologies provide tools for a systems biology approach to study the complex interactions that are central to the physiology and function of environmental biological processes</a:t>
            </a:r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3423456" y="3332803"/>
            <a:ext cx="2399712" cy="705796"/>
            <a:chOff x="3423456" y="3332803"/>
            <a:chExt cx="2399712" cy="70579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670" y="3352799"/>
              <a:ext cx="488498" cy="64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3456" y="3332803"/>
              <a:ext cx="253501" cy="68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7640" y="3352800"/>
              <a:ext cx="207242" cy="6445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cxnSp>
          <p:nvCxnSpPr>
            <p:cNvPr id="9" name="Elbow Connector 8"/>
            <p:cNvCxnSpPr>
              <a:stCxn id="18" idx="0"/>
              <a:endCxn id="6" idx="0"/>
            </p:cNvCxnSpPr>
            <p:nvPr/>
          </p:nvCxnSpPr>
          <p:spPr>
            <a:xfrm rot="16200000" flipV="1">
              <a:off x="4138171" y="2744840"/>
              <a:ext cx="43931" cy="1219858"/>
            </a:xfrm>
            <a:prstGeom prst="bentConnector3">
              <a:avLst>
                <a:gd name="adj1" fmla="val 402898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3"/>
              <a:endCxn id="7" idx="1"/>
            </p:cNvCxnSpPr>
            <p:nvPr/>
          </p:nvCxnSpPr>
          <p:spPr>
            <a:xfrm>
              <a:off x="3676957" y="3675088"/>
              <a:ext cx="30068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18" idx="2"/>
              <a:endCxn id="6" idx="2"/>
            </p:cNvCxnSpPr>
            <p:nvPr/>
          </p:nvCxnSpPr>
          <p:spPr>
            <a:xfrm rot="5400000">
              <a:off x="4132650" y="3379957"/>
              <a:ext cx="54973" cy="1219858"/>
            </a:xfrm>
            <a:prstGeom prst="bentConnector3">
              <a:avLst>
                <a:gd name="adj1" fmla="val 515841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8" idx="1"/>
            </p:cNvCxnSpPr>
            <p:nvPr/>
          </p:nvCxnSpPr>
          <p:spPr>
            <a:xfrm flipV="1">
              <a:off x="4184882" y="3669567"/>
              <a:ext cx="321846" cy="55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8" idx="3"/>
              <a:endCxn id="5" idx="1"/>
            </p:cNvCxnSpPr>
            <p:nvPr/>
          </p:nvCxnSpPr>
          <p:spPr>
            <a:xfrm>
              <a:off x="5033401" y="3669567"/>
              <a:ext cx="301269" cy="35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hape 48"/>
            <p:cNvCxnSpPr>
              <a:stCxn id="5" idx="0"/>
              <a:endCxn id="6" idx="1"/>
            </p:cNvCxnSpPr>
            <p:nvPr/>
          </p:nvCxnSpPr>
          <p:spPr>
            <a:xfrm rot="16200000" flipH="1" flipV="1">
              <a:off x="4340043" y="2436211"/>
              <a:ext cx="322289" cy="2155463"/>
            </a:xfrm>
            <a:prstGeom prst="bentConnector4">
              <a:avLst>
                <a:gd name="adj1" fmla="val -77134"/>
                <a:gd name="adj2" fmla="val 110606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hape 49"/>
            <p:cNvCxnSpPr/>
            <p:nvPr/>
          </p:nvCxnSpPr>
          <p:spPr>
            <a:xfrm rot="5400000" flipH="1">
              <a:off x="4473596" y="3905373"/>
              <a:ext cx="155431" cy="111022"/>
            </a:xfrm>
            <a:prstGeom prst="bentConnector4">
              <a:avLst>
                <a:gd name="adj1" fmla="val -7792"/>
                <a:gd name="adj2" fmla="val 22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hape 50"/>
            <p:cNvCxnSpPr/>
            <p:nvPr/>
          </p:nvCxnSpPr>
          <p:spPr>
            <a:xfrm rot="5400000" flipH="1">
              <a:off x="4003546" y="3905373"/>
              <a:ext cx="155431" cy="111022"/>
            </a:xfrm>
            <a:prstGeom prst="bentConnector4">
              <a:avLst>
                <a:gd name="adj1" fmla="val -7792"/>
                <a:gd name="adj2" fmla="val 22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2" descr="http://xray.bmc.uu.se/~michiel/images/1GK8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728" y="3376734"/>
              <a:ext cx="526673" cy="58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hape 49"/>
            <p:cNvCxnSpPr/>
            <p:nvPr/>
          </p:nvCxnSpPr>
          <p:spPr>
            <a:xfrm rot="5400000" flipH="1">
              <a:off x="5311796" y="3905373"/>
              <a:ext cx="155431" cy="111022"/>
            </a:xfrm>
            <a:prstGeom prst="bentConnector4">
              <a:avLst>
                <a:gd name="adj1" fmla="val -7792"/>
                <a:gd name="adj2" fmla="val 22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Cube 60"/>
          <p:cNvSpPr/>
          <p:nvPr/>
        </p:nvSpPr>
        <p:spPr>
          <a:xfrm>
            <a:off x="3037764" y="2362200"/>
            <a:ext cx="3066935" cy="2667000"/>
          </a:xfrm>
          <a:prstGeom prst="cube">
            <a:avLst>
              <a:gd name="adj" fmla="val 17125"/>
            </a:avLst>
          </a:prstGeom>
          <a:solidFill>
            <a:srgbClr val="000000">
              <a:alpha val="20000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62" name="Rectangle 61"/>
          <p:cNvSpPr/>
          <p:nvPr/>
        </p:nvSpPr>
        <p:spPr>
          <a:xfrm>
            <a:off x="0" y="3097982"/>
            <a:ext cx="2439835" cy="120032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Reactants</a:t>
            </a:r>
          </a:p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(substrates)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08095" y="3435702"/>
            <a:ext cx="187179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Products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5943600" y="3326895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2430808" y="3343309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2" descr="http://www.holidayinsights.com/moreholidays/December/flashl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68">
            <a:off x="2015996" y="2328195"/>
            <a:ext cx="997818" cy="7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2693988"/>
            <a:ext cx="6172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APPLICATION OF “OMICS” </a:t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1,4-DIOXANE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IODEGRADATION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67600" cy="537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UC </a:t>
            </a:r>
            <a:r>
              <a:rPr lang="en-US" sz="2400" b="1" dirty="0"/>
              <a:t>Berkeley</a:t>
            </a:r>
          </a:p>
          <a:p>
            <a:r>
              <a:rPr lang="en-US" sz="2400" dirty="0"/>
              <a:t>Lisa Alvarez-Cohen</a:t>
            </a:r>
          </a:p>
          <a:p>
            <a:r>
              <a:rPr lang="en-US" sz="2400" dirty="0"/>
              <a:t>Ariel </a:t>
            </a:r>
            <a:r>
              <a:rPr lang="en-US" sz="2400" dirty="0" err="1"/>
              <a:t>Grostern</a:t>
            </a:r>
            <a:r>
              <a:rPr lang="en-US" sz="2400" dirty="0"/>
              <a:t> (Post-doc)</a:t>
            </a:r>
          </a:p>
          <a:p>
            <a:r>
              <a:rPr lang="en-US" sz="2400" dirty="0" err="1"/>
              <a:t>Weiqin</a:t>
            </a:r>
            <a:r>
              <a:rPr lang="en-US" sz="2400" dirty="0"/>
              <a:t> </a:t>
            </a:r>
            <a:r>
              <a:rPr lang="en-US" sz="2400" dirty="0" err="1"/>
              <a:t>Zhuang</a:t>
            </a:r>
            <a:r>
              <a:rPr lang="en-US" sz="2400" dirty="0"/>
              <a:t> (Post-doc)</a:t>
            </a:r>
          </a:p>
          <a:p>
            <a:pPr marL="0" indent="0">
              <a:buNone/>
            </a:pPr>
            <a:r>
              <a:rPr lang="en-US" sz="2400" b="1" dirty="0"/>
              <a:t>UCLA</a:t>
            </a:r>
          </a:p>
          <a:p>
            <a:r>
              <a:rPr lang="en-US" sz="2400" dirty="0" err="1"/>
              <a:t>Shaily</a:t>
            </a:r>
            <a:r>
              <a:rPr lang="en-US" sz="2400" dirty="0"/>
              <a:t> </a:t>
            </a:r>
            <a:r>
              <a:rPr lang="en-US" sz="2400" dirty="0" err="1"/>
              <a:t>Mahendra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UC Davis</a:t>
            </a:r>
          </a:p>
          <a:p>
            <a:r>
              <a:rPr lang="en-US" sz="2400" dirty="0"/>
              <a:t>Becky </a:t>
            </a:r>
            <a:r>
              <a:rPr lang="en-US" sz="2400" dirty="0" err="1"/>
              <a:t>Parales</a:t>
            </a:r>
            <a:endParaRPr lang="en-US" sz="2400" dirty="0"/>
          </a:p>
          <a:p>
            <a:r>
              <a:rPr lang="en-US" sz="2400" dirty="0"/>
              <a:t>Juan </a:t>
            </a:r>
            <a:r>
              <a:rPr lang="en-US" sz="2400" dirty="0" err="1"/>
              <a:t>Parales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UW-Madison</a:t>
            </a:r>
          </a:p>
          <a:p>
            <a:r>
              <a:rPr lang="en-US" sz="2400" dirty="0"/>
              <a:t>Jonathan </a:t>
            </a:r>
            <a:r>
              <a:rPr lang="en-US" sz="2400" dirty="0" err="1"/>
              <a:t>Klassen</a:t>
            </a:r>
            <a:r>
              <a:rPr lang="en-US" sz="2400" dirty="0"/>
              <a:t> (Post-doc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Washington University in St. Louis</a:t>
            </a:r>
          </a:p>
          <a:p>
            <a:r>
              <a:rPr lang="en-US" sz="2400" dirty="0" err="1" smtClean="0"/>
              <a:t>Yinjie</a:t>
            </a:r>
            <a:r>
              <a:rPr lang="en-US" sz="2400" dirty="0" smtClean="0"/>
              <a:t> Tang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BNL_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5"/>
          <a:stretch/>
        </p:blipFill>
        <p:spPr>
          <a:xfrm>
            <a:off x="6580496" y="2624662"/>
            <a:ext cx="2334904" cy="466981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5" name="Picture 2" descr="http://www.serdp.org/content/download/7944/98439/version/2/file/SERDP-newJuly-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21" y="1055432"/>
            <a:ext cx="2466975" cy="7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86112"/>
            <a:ext cx="1143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collegefabricstore.com/images/WISCONSIN-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693193" cy="6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math.ucla.edu/~nebo/Ucla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696887" cy="6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32140" cy="73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3.bp.blogspot.com/_vkPwAaDNKfs/S-ECDAhXTyI/AAAAAAAAAKA/bWZXHojvUVY/s1600/seal_blue-gol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6" y="3276600"/>
            <a:ext cx="726224" cy="74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16800"/>
            <a:ext cx="1314450" cy="76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http://www.focuslearning.com/images/ClientLogos/CL_LLN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07429"/>
            <a:ext cx="1941430" cy="5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www.focuslearning.com/images/ClientLogos/CL_LosAlamos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2111"/>
            <a:ext cx="1557841" cy="6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www.focuslearning.com/images/ClientLogos/CL_DOE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828800" cy="4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0.gstatic.com/images?q=tbn:ANd9GcSQXiCRL-8RQnsque5UacCcoCamnumPXQ4ZkK2c5Dle0XAjRuH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5" y="5334000"/>
            <a:ext cx="768855" cy="7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contaminant: 1,4-dioxane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Health Concerns</a:t>
            </a:r>
          </a:p>
          <a:p>
            <a:pPr marL="285750" indent="-28575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Confirmed animal carcinogen</a:t>
            </a:r>
          </a:p>
          <a:p>
            <a:pPr marL="285750" indent="-28575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Probable human carcinogen (Class B2)</a:t>
            </a:r>
          </a:p>
          <a:p>
            <a:pPr marL="285750" indent="-28575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Toxicities to kidney, liver, lungs, nasal cavity, and gall bladder</a:t>
            </a:r>
          </a:p>
          <a:p>
            <a:pPr marL="285750" indent="-28575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Cases of fatal occupational exposure (inhalation)</a:t>
            </a:r>
          </a:p>
          <a:p>
            <a:pPr marL="285750" indent="-285750"/>
            <a:endParaRPr lang="en-US" dirty="0">
              <a:solidFill>
                <a:srgbClr val="002060"/>
              </a:solidFill>
            </a:endParaRPr>
          </a:p>
          <a:p>
            <a:pPr marL="285750" indent="-285750"/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://0.tqn.com/d/chemistry/1/0/q/F/1/para-dioxa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201" y="4099507"/>
            <a:ext cx="990600" cy="136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2" y="3852395"/>
            <a:ext cx="2327781" cy="18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contaminant: 1,4-dioxane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Sources</a:t>
            </a:r>
            <a:endParaRPr lang="en-US" b="1" u="sng" dirty="0"/>
          </a:p>
        </p:txBody>
      </p:sp>
      <p:pic>
        <p:nvPicPr>
          <p:cNvPr id="4" name="Picture 4" descr="barre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7" y="1720015"/>
            <a:ext cx="1175957" cy="158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ap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157484" cy="11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baby shamp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r="14999"/>
          <a:stretch>
            <a:fillRect/>
          </a:stretch>
        </p:blipFill>
        <p:spPr bwMode="auto">
          <a:xfrm>
            <a:off x="3317281" y="3067904"/>
            <a:ext cx="1158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3354304"/>
            <a:ext cx="2907236" cy="13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 indent="-1588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Primary Care Products (shampoos and cosmetics), as a byproduct of ethoxylation reaction</a:t>
            </a:r>
            <a:endParaRPr lang="en-US" sz="20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33600" y="1810004"/>
            <a:ext cx="2461672" cy="13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 indent="-1588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Stabilizer in 1,1,1-trichloroethane (1,1,1-TCA), a.k.a. methyl chloroform</a:t>
            </a:r>
            <a:endParaRPr lang="en-US" sz="20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21222" y="4836831"/>
            <a:ext cx="2473886" cy="13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 indent="-1588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Solvent in paper and textile processes, such as dialysis filters </a:t>
            </a:r>
            <a:endParaRPr lang="en-US" sz="20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0" name="Picture 2" descr="http://www.newstarenvironmental.com/images/store/filtermembrane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69" y="4648200"/>
            <a:ext cx="1272539" cy="11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healthline.com/hlcmsresource/images/slideshow/cosmetic-ingredients/285x285_slide06_1.4-dioxa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88" y="3167591"/>
            <a:ext cx="1400825" cy="140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4" t="17235" r="37307" b="10912"/>
          <a:stretch/>
        </p:blipFill>
        <p:spPr bwMode="auto">
          <a:xfrm>
            <a:off x="5755771" y="1274605"/>
            <a:ext cx="3065417" cy="444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http://0.tqn.com/d/chemistry/1/0/q/F/1/para-dioxan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8637" y="1471981"/>
            <a:ext cx="659000" cy="91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4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contaminant: 1,4-dioxane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/>
              <a:t>Environmental </a:t>
            </a:r>
            <a:r>
              <a:rPr lang="en-US" sz="2800" b="1" u="sng" dirty="0" smtClean="0"/>
              <a:t>concerns</a:t>
            </a:r>
            <a:endParaRPr lang="en-US" sz="2400" b="1" u="sng" dirty="0"/>
          </a:p>
          <a:p>
            <a:pPr marL="285750" indent="-285750"/>
            <a:r>
              <a:rPr lang="en-US" sz="2400" dirty="0"/>
              <a:t>High Solubility </a:t>
            </a:r>
            <a:r>
              <a:rPr lang="en-US" sz="2400" dirty="0">
                <a:sym typeface="Wingdings" pitchFamily="2" charset="2"/>
              </a:rPr>
              <a:t> Large Plumes</a:t>
            </a:r>
            <a:endParaRPr lang="en-US" sz="2400" dirty="0"/>
          </a:p>
          <a:p>
            <a:pPr marL="285750" indent="-285750"/>
            <a:r>
              <a:rPr lang="en-US" sz="2400" dirty="0"/>
              <a:t>No Federal MCL</a:t>
            </a:r>
          </a:p>
          <a:p>
            <a:pPr marL="285750" indent="-285750"/>
            <a:r>
              <a:rPr lang="en-US" sz="2400" dirty="0"/>
              <a:t>On the USEPA 3</a:t>
            </a:r>
            <a:r>
              <a:rPr lang="en-US" sz="2400" baseline="30000" dirty="0"/>
              <a:t>rd</a:t>
            </a:r>
            <a:r>
              <a:rPr lang="en-US" sz="2400" dirty="0"/>
              <a:t> Contaminant Candidate List (CCL)</a:t>
            </a:r>
          </a:p>
          <a:p>
            <a:pPr marL="285750" indent="-285750"/>
            <a:r>
              <a:rPr lang="en-US" sz="2400" dirty="0" smtClean="0"/>
              <a:t>Demonstration of </a:t>
            </a:r>
            <a:r>
              <a:rPr lang="en-US" sz="2400" dirty="0"/>
              <a:t>degradation by advanced oxidation processes and … </a:t>
            </a:r>
            <a:r>
              <a:rPr lang="en-US" sz="2400" b="1" i="1" dirty="0"/>
              <a:t>Fungi</a:t>
            </a:r>
            <a:r>
              <a:rPr lang="en-US" sz="2400" b="1" dirty="0"/>
              <a:t> and </a:t>
            </a:r>
            <a:r>
              <a:rPr lang="en-US" sz="2400" b="1" i="1" dirty="0"/>
              <a:t>Bacteria</a:t>
            </a:r>
            <a:r>
              <a:rPr lang="en-US" sz="2400" b="1" dirty="0"/>
              <a:t>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59" y="3456164"/>
            <a:ext cx="4695968" cy="278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9783" y="6242410"/>
            <a:ext cx="429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From Environmental  Sciences Division,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Washenaw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County, MI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584" y="5243603"/>
            <a:ext cx="250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  <a:latin typeface="Arial Narrow" pitchFamily="34" charset="0"/>
              </a:rPr>
              <a:t>1,4-dioxane contamination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Arial Narrow" pitchFamily="34" charset="0"/>
              </a:rPr>
              <a:t>in groundwater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Arial Narrow" pitchFamily="34" charset="0"/>
              </a:rPr>
              <a:t>up to 212,000 </a:t>
            </a:r>
            <a:r>
              <a:rPr lang="en-US" sz="1600" dirty="0" err="1" smtClean="0">
                <a:solidFill>
                  <a:schemeClr val="accent2"/>
                </a:solidFill>
                <a:latin typeface="Arial Narrow" pitchFamily="34" charset="0"/>
              </a:rPr>
              <a:t>ug</a:t>
            </a:r>
            <a:r>
              <a:rPr lang="en-US" sz="1600" dirty="0" smtClean="0">
                <a:solidFill>
                  <a:schemeClr val="accent2"/>
                </a:solidFill>
                <a:latin typeface="Arial Narrow" pitchFamily="34" charset="0"/>
              </a:rPr>
              <a:t>/L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Arial Narrow" pitchFamily="34" charset="0"/>
              </a:rPr>
              <a:t>(</a:t>
            </a:r>
            <a:r>
              <a:rPr lang="en-US" sz="1600" dirty="0" err="1" smtClean="0">
                <a:solidFill>
                  <a:schemeClr val="accent2"/>
                </a:solidFill>
                <a:latin typeface="Arial Narrow" pitchFamily="34" charset="0"/>
              </a:rPr>
              <a:t>Fotouhi</a:t>
            </a:r>
            <a:r>
              <a:rPr lang="en-US" sz="1600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US" sz="1600" i="1" dirty="0" smtClean="0">
                <a:solidFill>
                  <a:schemeClr val="accent2"/>
                </a:solidFill>
                <a:latin typeface="Arial Narrow" pitchFamily="34" charset="0"/>
              </a:rPr>
              <a:t>et al.</a:t>
            </a:r>
            <a:r>
              <a:rPr lang="en-US" sz="1600" dirty="0" smtClean="0">
                <a:solidFill>
                  <a:schemeClr val="accent2"/>
                </a:solidFill>
                <a:latin typeface="Arial Narrow" pitchFamily="34" charset="0"/>
              </a:rPr>
              <a:t>, 2006)</a:t>
            </a:r>
            <a:endParaRPr lang="en-US" sz="16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8" name="Picture 6" descr="cal_d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00450"/>
            <a:ext cx="1447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341584" y="5382103"/>
            <a:ext cx="533400" cy="32316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3947944"/>
            <a:ext cx="304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3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ug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/L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Notification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40621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Biodegradation of 1,4-dioxane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Background</a:t>
            </a:r>
            <a:endParaRPr lang="en-US" sz="2400" b="1" u="sng" dirty="0" smtClean="0"/>
          </a:p>
          <a:p>
            <a:r>
              <a:rPr lang="en-US" sz="2400" dirty="0" smtClean="0"/>
              <a:t>Pure and mixed cultures of fungi and bacteria primarily degrade 1,4-dioxane aerobically</a:t>
            </a:r>
            <a:endParaRPr lang="en-US" sz="2400" dirty="0"/>
          </a:p>
          <a:p>
            <a:r>
              <a:rPr lang="en-US" sz="2400" dirty="0" smtClean="0"/>
              <a:t>Mainly co-metabolic degradation (i.e., need an inducing substrate for growth and to promote degradation)</a:t>
            </a:r>
          </a:p>
          <a:p>
            <a:r>
              <a:rPr lang="en-US" sz="2400" dirty="0" smtClean="0"/>
              <a:t>To date, can be metabolized as carbon and energy source by only 9 isolates</a:t>
            </a:r>
          </a:p>
          <a:p>
            <a:r>
              <a:rPr lang="en-US" sz="2400" dirty="0"/>
              <a:t>Biochemical evidence for the involvement of </a:t>
            </a:r>
            <a:r>
              <a:rPr lang="en-US" sz="2400" dirty="0" err="1"/>
              <a:t>monooxygenase</a:t>
            </a:r>
            <a:r>
              <a:rPr lang="en-US" sz="2400" dirty="0"/>
              <a:t> (MO) enzymes in </a:t>
            </a:r>
            <a:r>
              <a:rPr lang="en-US" sz="2400" dirty="0" smtClean="0"/>
              <a:t>aerobic biodegradation of 1,4-dioxane [i.e., methane MO, propane MO, toluene MO, </a:t>
            </a:r>
            <a:r>
              <a:rPr lang="en-US" sz="2400" dirty="0" err="1" smtClean="0"/>
              <a:t>tetrahydrofuran</a:t>
            </a:r>
            <a:r>
              <a:rPr lang="en-US" sz="2400" dirty="0" smtClean="0"/>
              <a:t> (THF) MO</a:t>
            </a:r>
            <a:r>
              <a:rPr lang="en-US" sz="2400" dirty="0"/>
              <a:t>]</a:t>
            </a:r>
          </a:p>
          <a:p>
            <a:endParaRPr lang="en-US" sz="2400" dirty="0"/>
          </a:p>
        </p:txBody>
      </p:sp>
      <p:pic>
        <p:nvPicPr>
          <p:cNvPr id="1026" name="Picture 2" descr="http://images.wikia.com/angrybirdsfanon/images/7/75/Pac-M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47" y="5141745"/>
            <a:ext cx="1344153" cy="11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0.tqn.com/d/chemistry/1/0/q/F/1/para-dioxa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62901" y="5440870"/>
            <a:ext cx="419099" cy="5789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5562600"/>
                <a:ext cx="5257800" cy="48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RH</m:t>
                      </m:r>
                      <m:r>
                        <a:rPr lang="en-US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groupChr>
                        <m:groupChrPr>
                          <m:chr m:val="→"/>
                          <m:pos m:val="top"/>
                          <m:ctrlPr>
                            <a:rPr lang="en-US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1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onooxygenase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ROH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5257800" cy="481350"/>
              </a:xfrm>
              <a:prstGeom prst="rect">
                <a:avLst/>
              </a:prstGeom>
              <a:blipFill rotWithShape="1"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Pseudonocardia</a:t>
            </a:r>
            <a:r>
              <a:rPr lang="en-US" i="1" dirty="0" smtClean="0"/>
              <a:t> </a:t>
            </a:r>
            <a:r>
              <a:rPr lang="en-US" i="1" dirty="0" err="1" smtClean="0"/>
              <a:t>dioxanivorans</a:t>
            </a:r>
            <a:r>
              <a:rPr lang="en-US" dirty="0" smtClean="0"/>
              <a:t> CB1190</a:t>
            </a:r>
            <a:endParaRPr lang="en-US" dirty="0"/>
          </a:p>
        </p:txBody>
      </p:sp>
      <p:pic>
        <p:nvPicPr>
          <p:cNvPr id="4" name="Picture 4" descr="UC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6497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704109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en-US" sz="2400" dirty="0" err="1" smtClean="0">
                <a:latin typeface="Arial Narrow" pitchFamily="34" charset="0"/>
              </a:rPr>
              <a:t>a.k.a</a:t>
            </a:r>
            <a:r>
              <a:rPr lang="en-US" sz="2400" dirty="0" smtClean="0">
                <a:latin typeface="Arial Narrow" pitchFamily="34" charset="0"/>
              </a:rPr>
              <a:t>, strain CB1190)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Isolated from 1,4-dioxane contaminated sludge (South Carolina)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Gram-positive actinomycete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Grows on 1,4-dioxane and other ethers, including another cyclic ether tetrahydrofuran (THF)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Ability to fix CO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Ability to fix N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  <a:endParaRPr lang="en-US" sz="2400" baseline="-250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93023"/>
            <a:ext cx="6032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References: Parales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., (1994) AEM; Mahendra &amp; Alvarez-Cohen (2005) IJSEM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/>
          <a:stretch/>
        </p:blipFill>
        <p:spPr bwMode="auto">
          <a:xfrm>
            <a:off x="4858871" y="-25257"/>
            <a:ext cx="4298744" cy="688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00600" cy="53721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1,4-dioxane degradation pathway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Mahendra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et al., 2007, ES&amp;T)</a:t>
            </a:r>
          </a:p>
          <a:p>
            <a:r>
              <a:rPr lang="en-US" sz="2400" dirty="0" smtClean="0"/>
              <a:t>Strain CB1190</a:t>
            </a:r>
          </a:p>
          <a:p>
            <a:r>
              <a:rPr lang="en-US" sz="2400" dirty="0" smtClean="0"/>
              <a:t>Based on detected </a:t>
            </a:r>
            <a:r>
              <a:rPr lang="en-US" sz="2400" i="1" dirty="0" smtClean="0"/>
              <a:t>in-vivo</a:t>
            </a:r>
            <a:r>
              <a:rPr lang="en-US" sz="2400" dirty="0" smtClean="0"/>
              <a:t> intermediates using ESI-MS and FTICR-MS</a:t>
            </a:r>
          </a:p>
          <a:p>
            <a:r>
              <a:rPr lang="en-US" sz="2400" dirty="0" smtClean="0"/>
              <a:t>Mineralization and incorporation into biomass confirmed by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C-tracer study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metabolic pathway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2"/>
          <a:stretch/>
        </p:blipFill>
        <p:spPr bwMode="auto">
          <a:xfrm>
            <a:off x="1361885" y="4648199"/>
            <a:ext cx="1890141" cy="184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4447" y="4852627"/>
            <a:ext cx="3886199" cy="83099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However, enzymes are unknown!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Amazing Microbial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The role of the infinitely small in nature is infinitely large.” – Louis Pasteur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http://microbes.nres.uiuc.edu/~images/Microbe%20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70" y="1325427"/>
            <a:ext cx="2755165" cy="26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genomics approach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50040" y="4611538"/>
            <a:ext cx="857788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2"/>
                </a:solidFill>
                <a:latin typeface="Arial Narrow" pitchFamily="34" charset="0"/>
              </a:rPr>
              <a:t>DNA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(genes)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802" y="2484788"/>
            <a:ext cx="615085" cy="16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839" y="2528088"/>
            <a:ext cx="514246" cy="159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05464" y="4611538"/>
            <a:ext cx="1288995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RNA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(transcripts)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565990" y="4611538"/>
            <a:ext cx="1111062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Proteins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(enzymes)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http://xray.bmc.uu.se/~michiel/images/1GK8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29" y="2827586"/>
            <a:ext cx="1128968" cy="11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Curved Right Arrow 1027"/>
          <p:cNvSpPr/>
          <p:nvPr/>
        </p:nvSpPr>
        <p:spPr>
          <a:xfrm>
            <a:off x="627181" y="2495145"/>
            <a:ext cx="1019647" cy="952522"/>
          </a:xfrm>
          <a:prstGeom prst="curvedRightArrow">
            <a:avLst>
              <a:gd name="adj1" fmla="val 0"/>
              <a:gd name="adj2" fmla="val 21226"/>
              <a:gd name="adj3" fmla="val 192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9" name="Right Arrow 1028"/>
          <p:cNvSpPr/>
          <p:nvPr/>
        </p:nvSpPr>
        <p:spPr>
          <a:xfrm>
            <a:off x="2622643" y="3281000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922447" y="3313019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>
            <a:off x="304800" y="2048006"/>
            <a:ext cx="13163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Replication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90727" y="2843481"/>
            <a:ext cx="151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Transcription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47267" y="2883137"/>
            <a:ext cx="1304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Translation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72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genome of strain CB1190 to identify the enzymes involved in 1,4-dioxane metabolism.</a:t>
            </a:r>
            <a:endParaRPr lang="en-US" sz="2400" dirty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14954" y="5410200"/>
            <a:ext cx="10615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genomes</a:t>
            </a:r>
            <a:endParaRPr lang="en-US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Genomic Sequencing at JGI</a:t>
            </a:r>
          </a:p>
        </p:txBody>
      </p:sp>
      <p:grpSp>
        <p:nvGrpSpPr>
          <p:cNvPr id="16387" name="Group 17"/>
          <p:cNvGrpSpPr>
            <a:grpSpLocks/>
          </p:cNvGrpSpPr>
          <p:nvPr/>
        </p:nvGrpSpPr>
        <p:grpSpPr bwMode="auto">
          <a:xfrm>
            <a:off x="381000" y="1371600"/>
            <a:ext cx="8610600" cy="4800600"/>
            <a:chOff x="381000" y="2057400"/>
            <a:chExt cx="8610600" cy="4800600"/>
          </a:xfrm>
        </p:grpSpPr>
        <p:pic>
          <p:nvPicPr>
            <p:cNvPr id="16388" name="Picture 4" descr="UCB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438400"/>
              <a:ext cx="1752600" cy="16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429000"/>
              <a:ext cx="11430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7" descr="DNA with Phosphat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9" r="25444" b="-1334"/>
            <a:stretch>
              <a:fillRect/>
            </a:stretch>
          </p:blipFill>
          <p:spPr bwMode="auto">
            <a:xfrm>
              <a:off x="3886200" y="2362200"/>
              <a:ext cx="838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Arrow 7"/>
            <p:cNvSpPr/>
            <p:nvPr/>
          </p:nvSpPr>
          <p:spPr bwMode="auto">
            <a:xfrm>
              <a:off x="2438400" y="3124200"/>
              <a:ext cx="1219200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D07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5029200" y="3124200"/>
              <a:ext cx="1752600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D07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6394" name="TextBox 9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905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i="1" dirty="0">
                  <a:latin typeface="Arial Narrow" pitchFamily="34" charset="0"/>
                </a:rPr>
                <a:t>P. d</a:t>
              </a:r>
              <a:r>
                <a:rPr lang="en-US" sz="1400" i="1" dirty="0" smtClean="0">
                  <a:latin typeface="Arial Narrow" pitchFamily="34" charset="0"/>
                </a:rPr>
                <a:t>ioxanivorans </a:t>
              </a:r>
              <a:r>
                <a:rPr lang="en-US" sz="1400" dirty="0">
                  <a:latin typeface="Arial Narrow" pitchFamily="34" charset="0"/>
                </a:rPr>
                <a:t>CB1190</a:t>
              </a:r>
            </a:p>
          </p:txBody>
        </p:sp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2209800" y="2600325"/>
              <a:ext cx="1600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Arial Narrow" pitchFamily="34" charset="0"/>
                </a:rPr>
                <a:t>Isolation of </a:t>
              </a:r>
              <a:endParaRPr lang="en-US" sz="1400" dirty="0" smtClean="0">
                <a:latin typeface="Arial Narrow" pitchFamily="34" charset="0"/>
              </a:endParaRPr>
            </a:p>
            <a:p>
              <a:pPr algn="ctr" eaLnBrk="1" hangingPunct="1"/>
              <a:r>
                <a:rPr lang="en-US" sz="1400" dirty="0">
                  <a:latin typeface="Arial Narrow" pitchFamily="34" charset="0"/>
                </a:rPr>
                <a:t>g</a:t>
              </a:r>
              <a:r>
                <a:rPr lang="en-US" sz="1400" dirty="0" smtClean="0">
                  <a:latin typeface="Arial Narrow" pitchFamily="34" charset="0"/>
                </a:rPr>
                <a:t>enomic </a:t>
              </a:r>
              <a:r>
                <a:rPr lang="en-US" sz="1400" dirty="0">
                  <a:latin typeface="Arial Narrow" pitchFamily="34" charset="0"/>
                </a:rPr>
                <a:t>DNA</a:t>
              </a:r>
            </a:p>
          </p:txBody>
        </p:sp>
        <p:sp>
          <p:nvSpPr>
            <p:cNvPr id="16396" name="TextBox 11"/>
            <p:cNvSpPr txBox="1">
              <a:spLocks noChangeArrowheads="1"/>
            </p:cNvSpPr>
            <p:nvPr/>
          </p:nvSpPr>
          <p:spPr bwMode="auto">
            <a:xfrm>
              <a:off x="5029200" y="2514600"/>
              <a:ext cx="1600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Arial Narrow" pitchFamily="34" charset="0"/>
                </a:rPr>
                <a:t>Whole-genome shotgun sequencing</a:t>
              </a:r>
            </a:p>
          </p:txBody>
        </p:sp>
        <p:sp>
          <p:nvSpPr>
            <p:cNvPr id="16397" name="TextBox 12"/>
            <p:cNvSpPr txBox="1">
              <a:spLocks noChangeArrowheads="1"/>
            </p:cNvSpPr>
            <p:nvPr/>
          </p:nvSpPr>
          <p:spPr bwMode="auto">
            <a:xfrm>
              <a:off x="457200" y="6550025"/>
              <a:ext cx="1600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Arial Narrow" pitchFamily="34" charset="0"/>
                </a:rPr>
                <a:t>Genome Map</a:t>
              </a:r>
            </a:p>
          </p:txBody>
        </p:sp>
        <p:pic>
          <p:nvPicPr>
            <p:cNvPr id="16398" name="Picture 4" descr="http://biosearch.berkeley.edu/images/opensearch/artid=2561293&amp;blobname=pone.0003427.g0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5029200"/>
              <a:ext cx="2819400" cy="1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2" descr="http://www.k.u-tokyo.ac.jp/pros-e/person/shinichi_morishita/genome-assembly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057400"/>
              <a:ext cx="2133600" cy="288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ight Arrow 15"/>
            <p:cNvSpPr/>
            <p:nvPr/>
          </p:nvSpPr>
          <p:spPr bwMode="auto">
            <a:xfrm rot="10800000">
              <a:off x="2362200" y="5410200"/>
              <a:ext cx="3581400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D07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6401" name="TextBox 11"/>
            <p:cNvSpPr txBox="1">
              <a:spLocks noChangeArrowheads="1"/>
            </p:cNvSpPr>
            <p:nvPr/>
          </p:nvSpPr>
          <p:spPr bwMode="auto">
            <a:xfrm>
              <a:off x="2667000" y="5026025"/>
              <a:ext cx="3048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Arial Narrow" pitchFamily="34" charset="0"/>
                </a:rPr>
                <a:t>Alignment, assembly and annotation</a:t>
              </a:r>
            </a:p>
          </p:txBody>
        </p:sp>
      </p:grpSp>
      <p:pic>
        <p:nvPicPr>
          <p:cNvPr id="18" name="Picture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b="13953"/>
          <a:stretch/>
        </p:blipFill>
        <p:spPr bwMode="auto">
          <a:xfrm>
            <a:off x="318587" y="4114799"/>
            <a:ext cx="1925916" cy="161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Pseudonocardia</a:t>
            </a:r>
            <a:r>
              <a:rPr lang="en-US" i="1" dirty="0" smtClean="0"/>
              <a:t> </a:t>
            </a:r>
            <a:r>
              <a:rPr lang="en-US" i="1" dirty="0" err="1" smtClean="0"/>
              <a:t>dioxanivorans</a:t>
            </a:r>
            <a:r>
              <a:rPr lang="en-US" i="1" dirty="0" smtClean="0"/>
              <a:t> </a:t>
            </a:r>
            <a:r>
              <a:rPr lang="en-US" dirty="0" smtClean="0"/>
              <a:t>CB1190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Genome consists of four genetic elements: </a:t>
            </a:r>
          </a:p>
          <a:p>
            <a:r>
              <a:rPr lang="en-US" sz="2400" dirty="0" smtClean="0"/>
              <a:t>chromosome</a:t>
            </a:r>
          </a:p>
          <a:p>
            <a:r>
              <a:rPr lang="en-US" sz="2400" dirty="0" smtClean="0"/>
              <a:t>3 plasmids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25364"/>
              </p:ext>
            </p:extLst>
          </p:nvPr>
        </p:nvGraphicFramePr>
        <p:xfrm>
          <a:off x="457200" y="2755392"/>
          <a:ext cx="8229600" cy="36454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28800"/>
                <a:gridCol w="1409700"/>
                <a:gridCol w="1409700"/>
                <a:gridCol w="1193800"/>
                <a:gridCol w="1193800"/>
                <a:gridCol w="1193800"/>
              </a:tblGrid>
              <a:tr h="163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Feature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Genome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Chromosome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Plasmid pPSED01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Plasmid pPSED02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Plasmid pPSED03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Topology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Circular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Circular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Circular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Linear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Length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7,440,794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7,096,571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192,355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136,805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15,603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G+C Content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73.12%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73.41%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71.15%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68.38%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61.83%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Coding Density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87.2%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88.5%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76.1%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80.0%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69.2%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Coding Sequences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6,797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6,495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Pseudo genes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CDS length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963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967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946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851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744 bp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rRNAs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tRNAs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  <a:tr h="2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Hypothetical proteins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1,842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1,692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6" marR="67486" marT="0" marB="0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b="13953"/>
          <a:stretch/>
        </p:blipFill>
        <p:spPr bwMode="auto">
          <a:xfrm>
            <a:off x="6477000" y="928335"/>
            <a:ext cx="1981200" cy="1662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400799"/>
            <a:ext cx="4780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From Sales et al. (2012).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J.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Bacteiol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and Sales et al. (2013) submitted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Pseudonocardia</a:t>
            </a:r>
            <a:r>
              <a:rPr lang="en-US" i="1" dirty="0" smtClean="0"/>
              <a:t> </a:t>
            </a:r>
            <a:r>
              <a:rPr lang="en-US" i="1" dirty="0" err="1" smtClean="0"/>
              <a:t>dioxanivorans</a:t>
            </a:r>
            <a:r>
              <a:rPr lang="en-US" i="1" dirty="0" smtClean="0"/>
              <a:t> </a:t>
            </a:r>
            <a:r>
              <a:rPr lang="en-US" dirty="0" smtClean="0"/>
              <a:t>CB1190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5715001" cy="537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Search for </a:t>
            </a:r>
            <a:r>
              <a:rPr lang="en-US" sz="2800" b="1" u="sng" dirty="0" err="1" smtClean="0"/>
              <a:t>monooxygenases</a:t>
            </a:r>
            <a:endParaRPr lang="en-US" sz="2800" b="1" u="sng" dirty="0" smtClean="0"/>
          </a:p>
          <a:p>
            <a:pPr marL="0" indent="0">
              <a:buNone/>
            </a:pPr>
            <a:r>
              <a:rPr lang="en-US" sz="2400" i="1" dirty="0" smtClean="0"/>
              <a:t>Strategy 1: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K</a:t>
            </a:r>
            <a:r>
              <a:rPr lang="en-US" sz="2400" dirty="0" smtClean="0"/>
              <a:t>eyword search for “</a:t>
            </a:r>
            <a:r>
              <a:rPr lang="en-US" sz="2400" dirty="0" err="1" smtClean="0"/>
              <a:t>monooxygenases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r>
              <a:rPr lang="en-US" sz="2400" u="sng" dirty="0" smtClean="0"/>
              <a:t>Result</a:t>
            </a:r>
            <a:r>
              <a:rPr lang="en-US" sz="2400" dirty="0" smtClean="0"/>
              <a:t> → 84 genes annotated as MOs!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Strategy 2: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Sequence similarity search to subunits of multi-component  </a:t>
            </a:r>
            <a:r>
              <a:rPr lang="en-US" sz="2400" dirty="0" err="1" smtClean="0"/>
              <a:t>monooxygenases</a:t>
            </a:r>
            <a:endParaRPr lang="en-US" sz="2400" dirty="0" smtClean="0"/>
          </a:p>
          <a:p>
            <a:r>
              <a:rPr lang="en-US" sz="2400" dirty="0" smtClean="0"/>
              <a:t>Propane MO (</a:t>
            </a:r>
            <a:r>
              <a:rPr lang="en-US" sz="2400" i="1" dirty="0" err="1" smtClean="0"/>
              <a:t>prmABCD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Phenol MO (</a:t>
            </a:r>
            <a:r>
              <a:rPr lang="en-US" sz="2400" i="1" dirty="0" err="1" smtClean="0"/>
              <a:t>dmnLMNOP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Toluene MO (</a:t>
            </a:r>
            <a:r>
              <a:rPr lang="en-US" sz="2400" i="1" dirty="0" err="1" smtClean="0"/>
              <a:t>tmoABCDE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u="sng" dirty="0" smtClean="0"/>
              <a:t>Result</a:t>
            </a:r>
            <a:r>
              <a:rPr lang="en-US" sz="2400" dirty="0" smtClean="0"/>
              <a:t> </a:t>
            </a:r>
            <a:r>
              <a:rPr lang="en-US" sz="2400" dirty="0"/>
              <a:t>→ </a:t>
            </a:r>
            <a:r>
              <a:rPr lang="en-US" sz="2400" dirty="0" smtClean="0"/>
              <a:t>8 multicomponent MOs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b="13953"/>
          <a:stretch/>
        </p:blipFill>
        <p:spPr bwMode="auto">
          <a:xfrm>
            <a:off x="6248400" y="1175998"/>
            <a:ext cx="2667000" cy="2237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C:\Documents and Settings\Chris\Local Settings\Temporary Internet Files\Content.IE5\O4073JBL\MCj043382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37" y="1175998"/>
            <a:ext cx="1295400" cy="1295400"/>
          </a:xfrm>
          <a:prstGeom prst="rect">
            <a:avLst/>
          </a:prstGeom>
          <a:noFill/>
        </p:spPr>
      </p:pic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6506444" y="4633385"/>
            <a:ext cx="2104156" cy="1376934"/>
            <a:chOff x="2881063" y="2209800"/>
            <a:chExt cx="3389232" cy="1666622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733669" y="2209800"/>
              <a:ext cx="1749667" cy="447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34" charset="0"/>
                </a:rPr>
                <a:t>Sequence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881063" y="3429388"/>
              <a:ext cx="1536811" cy="447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34" charset="0"/>
                  <a:sym typeface="Wingdings" pitchFamily="2" charset="2"/>
                </a:rPr>
                <a:t>Structure</a:t>
              </a:r>
              <a:endParaRPr lang="en-US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800616" y="3429388"/>
              <a:ext cx="1469679" cy="447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34" charset="0"/>
                  <a:sym typeface="Wingdings" pitchFamily="2" charset="2"/>
                </a:rPr>
                <a:t>Function</a:t>
              </a:r>
              <a:endParaRPr lang="en-US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8" idx="2"/>
              <a:endCxn id="9" idx="0"/>
            </p:cNvCxnSpPr>
            <p:nvPr/>
          </p:nvCxnSpPr>
          <p:spPr>
            <a:xfrm flipH="1">
              <a:off x="3649469" y="2656834"/>
              <a:ext cx="959033" cy="772553"/>
            </a:xfrm>
            <a:prstGeom prst="straightConnector1">
              <a:avLst/>
            </a:prstGeom>
            <a:ln>
              <a:headEnd type="none" w="lg" len="sm"/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0"/>
              <a:endCxn id="10" idx="0"/>
            </p:cNvCxnSpPr>
            <p:nvPr/>
          </p:nvCxnSpPr>
          <p:spPr>
            <a:xfrm>
              <a:off x="3649469" y="3429388"/>
              <a:ext cx="1885987" cy="0"/>
            </a:xfrm>
            <a:prstGeom prst="straightConnector1">
              <a:avLst/>
            </a:prstGeom>
            <a:ln>
              <a:headEnd type="none" w="lg" len="sm"/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0"/>
              <a:endCxn id="8" idx="2"/>
            </p:cNvCxnSpPr>
            <p:nvPr/>
          </p:nvCxnSpPr>
          <p:spPr>
            <a:xfrm flipH="1" flipV="1">
              <a:off x="4608503" y="2656834"/>
              <a:ext cx="926954" cy="772553"/>
            </a:xfrm>
            <a:prstGeom prst="straightConnector1">
              <a:avLst/>
            </a:prstGeom>
            <a:ln>
              <a:headEnd type="none" w="lg" len="sm"/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781800" y="341393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Arial Narrow" pitchFamily="34" charset="0"/>
              </a:rPr>
              <a:t>CB1190 Chromosome</a:t>
            </a:r>
            <a:endParaRPr lang="en-US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CB1190 </a:t>
            </a:r>
            <a:r>
              <a:rPr lang="en-US" dirty="0" err="1" smtClean="0"/>
              <a:t>Monooxygenases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Eight multicomponent MOs</a:t>
            </a:r>
          </a:p>
          <a:p>
            <a:r>
              <a:rPr lang="en-US" sz="2400" dirty="0" smtClean="0"/>
              <a:t>All located on chromosome, except THF MO (plasmid pSED02)</a:t>
            </a:r>
            <a:endParaRPr lang="en-US" sz="2400" dirty="0"/>
          </a:p>
        </p:txBody>
      </p:sp>
      <p:pic>
        <p:nvPicPr>
          <p:cNvPr id="4099" name="Picture 3" descr="C:\Users\Chris\Documents\Lab Stuff\Chris Sales\Write Ups\CB1190 Full Genome Paper\Monooxygenases\CB1190_Full_Genome_Figure_3_Bacterial_Multicomponent_Monooxygenases_A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18" y="2035977"/>
            <a:ext cx="6648400" cy="43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74023"/>
            <a:ext cx="4780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From Sales et al. (2012).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J.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Bacteiol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and Sales et al. (2013) submitted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</a:t>
            </a:r>
            <a:r>
              <a:rPr lang="en-US" dirty="0" err="1" smtClean="0"/>
              <a:t>Transcriptomics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2200" y="4946150"/>
            <a:ext cx="857788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2"/>
                </a:solidFill>
                <a:latin typeface="Arial Narrow" pitchFamily="34" charset="0"/>
              </a:rPr>
              <a:t>DNA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(genes)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762" y="3200400"/>
            <a:ext cx="615085" cy="16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8799" y="3472300"/>
            <a:ext cx="514246" cy="159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37624" y="4946150"/>
            <a:ext cx="1288995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RNA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(transcripts)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198150" y="4946150"/>
            <a:ext cx="1111062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Proteins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(enzymes)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http://xray.bmc.uu.se/~michiel/images/1GK8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89" y="3543198"/>
            <a:ext cx="1128968" cy="11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ight Arrow 1028"/>
          <p:cNvSpPr/>
          <p:nvPr/>
        </p:nvSpPr>
        <p:spPr>
          <a:xfrm>
            <a:off x="1178603" y="3996612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478407" y="4028631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46687" y="3559093"/>
            <a:ext cx="151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Transcription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03227" y="3598749"/>
            <a:ext cx="1304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Translation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721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Problem: </a:t>
            </a:r>
            <a:r>
              <a:rPr lang="en-US" sz="2400" dirty="0" smtClean="0"/>
              <a:t>Which </a:t>
            </a:r>
            <a:r>
              <a:rPr lang="en-US" sz="2400" dirty="0" err="1" smtClean="0"/>
              <a:t>monooxygenase</a:t>
            </a:r>
            <a:r>
              <a:rPr lang="en-US" sz="2400" dirty="0" smtClean="0"/>
              <a:t> is involved in the hydroxylation of 1,4-dioxane?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Solution:</a:t>
            </a:r>
            <a:r>
              <a:rPr lang="en-US" sz="2400" dirty="0" smtClean="0"/>
              <a:t> Use </a:t>
            </a:r>
            <a:r>
              <a:rPr lang="en-US" sz="2400" dirty="0" err="1" smtClean="0"/>
              <a:t>transcriptomics</a:t>
            </a:r>
            <a:r>
              <a:rPr lang="en-US" sz="2400" dirty="0"/>
              <a:t>!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5636346"/>
            <a:ext cx="10615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genomes</a:t>
            </a:r>
            <a:endParaRPr lang="en-US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0422" y="5636346"/>
            <a:ext cx="16433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transcriptomes</a:t>
            </a:r>
            <a:endParaRPr lang="en-US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17657" y="4085630"/>
            <a:ext cx="6400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09699" y="3787914"/>
            <a:ext cx="23343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1,4-dioxane degradation activity</a:t>
            </a:r>
          </a:p>
        </p:txBody>
      </p:sp>
    </p:spTree>
    <p:extLst>
      <p:ext uri="{BB962C8B-B14F-4D97-AF65-F5344CB8AC3E}">
        <p14:creationId xmlns:p14="http://schemas.microsoft.com/office/powerpoint/2010/main" val="12685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029" grpId="0" animBg="1"/>
      <p:bldP spid="38" grpId="0" animBg="1"/>
      <p:bldP spid="40" grpId="0"/>
      <p:bldP spid="41" grpId="0"/>
      <p:bldP spid="16" grpId="0"/>
      <p:bldP spid="17" grpId="0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Transcriptomics</a:t>
            </a:r>
            <a:r>
              <a:rPr lang="en-US" dirty="0" smtClean="0"/>
              <a:t> of 1,4-dioxane biodegradation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Whole genome </a:t>
            </a:r>
            <a:r>
              <a:rPr lang="en-US" sz="2400" dirty="0"/>
              <a:t>expression </a:t>
            </a:r>
            <a:r>
              <a:rPr lang="en-US" sz="2400" dirty="0" smtClean="0"/>
              <a:t>analysis of CB1190 </a:t>
            </a:r>
            <a:r>
              <a:rPr lang="en-US" sz="2400" dirty="0"/>
              <a:t>grown on 1,4-dioxane and </a:t>
            </a:r>
            <a:r>
              <a:rPr lang="en-US" sz="2400" dirty="0" err="1"/>
              <a:t>glycolate</a:t>
            </a:r>
            <a:r>
              <a:rPr lang="en-US" sz="2400" dirty="0"/>
              <a:t> (intermediate</a:t>
            </a:r>
            <a:r>
              <a:rPr lang="en-US" sz="2400" dirty="0" smtClean="0"/>
              <a:t>) using microarrays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46362"/>
            <a:ext cx="6731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Chris\Desktop\021909_Presentation\eppendorf-tube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98762"/>
            <a:ext cx="409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biocompare.com/Images/Bc/011/011-0000002196-01-134x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27325"/>
            <a:ext cx="9144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Chris\Desktop\021909_Presentation\eppendorf-tube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98762"/>
            <a:ext cx="409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hris\Desktop\021909_Presentation\eppendorf-tube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98762"/>
            <a:ext cx="409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295400" y="3484562"/>
            <a:ext cx="1219200" cy="228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71800" y="3484562"/>
            <a:ext cx="1447800" cy="228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 descr="http://upload.wikimedia.org/wikipedia/en/thumb/f/fe/PhOH-CHCl3_extraction.svg/250px-PhOH-CHCl3_extracti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746375"/>
            <a:ext cx="876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876800" y="3484562"/>
            <a:ext cx="1524000" cy="228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858000" y="3484562"/>
            <a:ext cx="1066800" cy="3048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3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95400" y="3713162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Extract </a:t>
            </a:r>
            <a:r>
              <a:rPr lang="en-US" sz="1400" dirty="0" smtClean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nucleic acids</a:t>
            </a:r>
            <a:endParaRPr lang="en-US" sz="1400" dirty="0">
              <a:solidFill>
                <a:srgbClr val="002060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5" name="TextBox 3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95600" y="3713162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Isolate and </a:t>
            </a:r>
            <a:r>
              <a:rPr lang="en-US" sz="1400" dirty="0" smtClean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purify </a:t>
            </a:r>
            <a:r>
              <a:rPr lang="en-US" sz="14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sz="1400" dirty="0" smtClean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otal </a:t>
            </a:r>
            <a:r>
              <a:rPr lang="en-US" sz="14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RNA</a:t>
            </a:r>
          </a:p>
        </p:txBody>
      </p:sp>
      <p:sp>
        <p:nvSpPr>
          <p:cNvPr id="16" name="Text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29200" y="3733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Synthesize </a:t>
            </a:r>
            <a:r>
              <a:rPr lang="en-US" sz="1400" dirty="0" err="1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cDNA</a:t>
            </a:r>
            <a:endParaRPr lang="en-US" sz="1400" dirty="0">
              <a:solidFill>
                <a:srgbClr val="002060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7" name="Right Arrow 16"/>
          <p:cNvSpPr/>
          <p:nvPr/>
        </p:nvSpPr>
        <p:spPr>
          <a:xfrm rot="8237839">
            <a:off x="5518150" y="4348162"/>
            <a:ext cx="1290638" cy="2381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72200" y="4551362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Label </a:t>
            </a:r>
            <a:r>
              <a:rPr lang="en-US" sz="1400" dirty="0" err="1" smtClean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cDNA</a:t>
            </a:r>
            <a:endParaRPr lang="en-US" sz="1400" dirty="0">
              <a:solidFill>
                <a:srgbClr val="002060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19" name="Picture 11" descr="http://marketing.appliedbiosystems.com/images/Product_Launch2/OneStepMS/images/StepOne-pl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27362"/>
            <a:ext cx="512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58000" y="3789362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Quantify in qPCR</a:t>
            </a:r>
          </a:p>
        </p:txBody>
      </p:sp>
      <p:sp>
        <p:nvSpPr>
          <p:cNvPr id="21" name="Right Arrow 20"/>
          <p:cNvSpPr/>
          <p:nvPr/>
        </p:nvSpPr>
        <p:spPr>
          <a:xfrm rot="10800000">
            <a:off x="3352800" y="4962525"/>
            <a:ext cx="762000" cy="3048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5" descr="http://www.technologyreview.com/files/11129/affymetrix_genechip_x2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57725"/>
            <a:ext cx="914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52800" y="55721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Hybridize to microarray</a:t>
            </a:r>
          </a:p>
        </p:txBody>
      </p:sp>
      <p:pic>
        <p:nvPicPr>
          <p:cNvPr id="24" name="Picture 85" descr="imag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33925"/>
            <a:ext cx="849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81756" y="5595937"/>
            <a:ext cx="1600200" cy="4762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altLang="zh-CN" sz="1600" dirty="0">
                <a:solidFill>
                  <a:srgbClr val="002060"/>
                </a:solidFill>
                <a:latin typeface="Arial Narrow" pitchFamily="34" charset="0"/>
                <a:ea typeface="SimSun" pitchFamily="2" charset="-122"/>
              </a:rPr>
              <a:t>Signal reading</a:t>
            </a:r>
          </a:p>
        </p:txBody>
      </p:sp>
      <p:sp>
        <p:nvSpPr>
          <p:cNvPr id="26" name="Right Arrow 25"/>
          <p:cNvSpPr/>
          <p:nvPr/>
        </p:nvSpPr>
        <p:spPr>
          <a:xfrm rot="10800000">
            <a:off x="1447800" y="4962525"/>
            <a:ext cx="762000" cy="3048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" name="Picture 18" descr="labell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53780" r="50000" b="34882"/>
          <a:stretch>
            <a:fillRect/>
          </a:stretch>
        </p:blipFill>
        <p:spPr bwMode="auto">
          <a:xfrm>
            <a:off x="4191000" y="4786312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DNA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84521" r="38358" b="468"/>
          <a:stretch>
            <a:fillRect/>
          </a:stretch>
        </p:blipFill>
        <p:spPr bwMode="auto">
          <a:xfrm>
            <a:off x="4953000" y="2652712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Transcriptomics</a:t>
            </a:r>
            <a:r>
              <a:rPr lang="en-US" dirty="0" smtClean="0"/>
              <a:t> of 1,4-dioxane biodegradation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Example of </a:t>
            </a:r>
            <a:r>
              <a:rPr lang="en-US" sz="2800" b="1" dirty="0" err="1" smtClean="0"/>
              <a:t>Transcriptomics</a:t>
            </a:r>
            <a:r>
              <a:rPr lang="en-US" sz="2800" b="1" dirty="0" smtClean="0"/>
              <a:t> Microarray Data Analysis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rom microarray study of propane-enhanced bacterial degradation of the water contaminant N-</a:t>
            </a:r>
            <a:r>
              <a:rPr lang="en-US" sz="2400" dirty="0" err="1" smtClean="0"/>
              <a:t>nitrosodimethylamine</a:t>
            </a:r>
            <a:r>
              <a:rPr lang="en-US" sz="2400" dirty="0" smtClean="0"/>
              <a:t> (NDMA)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64604"/>
              </p:ext>
            </p:extLst>
          </p:nvPr>
        </p:nvGraphicFramePr>
        <p:xfrm>
          <a:off x="2362200" y="2514600"/>
          <a:ext cx="3937262" cy="339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Acrobat Document" r:id="rId3" imgW="5546160" imgH="4745880" progId="AcroExch.Document.7">
                  <p:embed/>
                </p:oleObj>
              </mc:Choice>
              <mc:Fallback>
                <p:oleObj name="Acrobat Document" r:id="rId3" imgW="5546160" imgH="474588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14600"/>
                        <a:ext cx="3937262" cy="339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6093023"/>
            <a:ext cx="430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Microarray study described in Sharp, Sales et al. (2007). AEM.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Transcriptomics</a:t>
            </a:r>
            <a:r>
              <a:rPr lang="en-US" dirty="0" smtClean="0"/>
              <a:t> of 1,4-dioxane biodegradation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Comparison of CB1190 grown on 1,4-dioxane vs. </a:t>
            </a:r>
            <a:r>
              <a:rPr lang="en-US" sz="2800" b="1" u="sng" dirty="0" err="1" smtClean="0"/>
              <a:t>glycolate</a:t>
            </a:r>
            <a:endParaRPr lang="en-US" sz="2800" b="1" u="sng" dirty="0" smtClean="0"/>
          </a:p>
          <a:p>
            <a:pPr marL="0" indent="0">
              <a:buNone/>
            </a:pPr>
            <a:r>
              <a:rPr lang="en-US" sz="2400" i="1" dirty="0" smtClean="0"/>
              <a:t>Results:</a:t>
            </a:r>
          </a:p>
          <a:p>
            <a:r>
              <a:rPr lang="en-US" sz="2400" dirty="0" smtClean="0"/>
              <a:t>383 genes were differentially expressed</a:t>
            </a:r>
          </a:p>
          <a:p>
            <a:pPr lvl="1"/>
            <a:r>
              <a:rPr lang="en-US" sz="2000" dirty="0" smtClean="0"/>
              <a:t>97 genes up-regulated on 1,4-dioxane</a:t>
            </a:r>
          </a:p>
          <a:p>
            <a:pPr lvl="1"/>
            <a:r>
              <a:rPr lang="en-US" sz="2000" dirty="0" smtClean="0"/>
              <a:t>286 genes down-regulated on 1,4-dioxane</a:t>
            </a:r>
          </a:p>
          <a:p>
            <a:r>
              <a:rPr lang="en-US" sz="2400" dirty="0" smtClean="0"/>
              <a:t>The only MO up-regulated was the THF MO gene cluster (</a:t>
            </a:r>
            <a:r>
              <a:rPr lang="en-US" sz="2400" i="1" dirty="0" smtClean="0"/>
              <a:t>thmADBC</a:t>
            </a:r>
            <a:r>
              <a:rPr lang="en-US" sz="2400" dirty="0" smtClean="0"/>
              <a:t>) located on plasmid pPSED02</a:t>
            </a:r>
          </a:p>
          <a:p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4833077"/>
            <a:ext cx="8437671" cy="881923"/>
            <a:chOff x="380689" y="4800600"/>
            <a:chExt cx="8437671" cy="881923"/>
          </a:xfrm>
        </p:grpSpPr>
        <p:pic>
          <p:nvPicPr>
            <p:cNvPr id="6" name="Picture 3" descr="C:\Users\Chris\Documents\Lab Stuff\Chris Sales\Write Ups\CB1190 Full Genome Paper\Monooxygenases\CB1190_Full_Genome_Figure_3_Bacterial_Multicomponent_Monooxygenases_AI.t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66" r="13317" b="-1"/>
            <a:stretch/>
          </p:blipFill>
          <p:spPr bwMode="auto">
            <a:xfrm>
              <a:off x="380689" y="4868759"/>
              <a:ext cx="8437671" cy="81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90600" y="4800600"/>
              <a:ext cx="152400" cy="160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4800600"/>
              <a:ext cx="152400" cy="160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0246" y="6324600"/>
            <a:ext cx="2322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From Sales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et al, (2013) submitted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83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upper-portion of 1,4-dioxane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72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Strain CB1190 genome was used to identify protein-encoding genes involved in upper pathway </a:t>
            </a:r>
          </a:p>
          <a:p>
            <a:r>
              <a:rPr lang="en-US" sz="2400" dirty="0" smtClean="0"/>
              <a:t>Up-regulation of genes verified by </a:t>
            </a:r>
            <a:r>
              <a:rPr lang="en-US" sz="2400" dirty="0" err="1" smtClean="0"/>
              <a:t>transcriptomics</a:t>
            </a:r>
            <a:r>
              <a:rPr lang="en-US" sz="2400" dirty="0" smtClean="0"/>
              <a:t> further supported their involvement</a:t>
            </a:r>
            <a:endParaRPr lang="en-US" sz="2400" dirty="0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0"/>
          <a:stretch/>
        </p:blipFill>
        <p:spPr bwMode="auto">
          <a:xfrm>
            <a:off x="1945341" y="2590800"/>
            <a:ext cx="529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7561" y="5105400"/>
            <a:ext cx="8437671" cy="881923"/>
            <a:chOff x="380689" y="4800600"/>
            <a:chExt cx="8437671" cy="881923"/>
          </a:xfrm>
        </p:grpSpPr>
        <p:pic>
          <p:nvPicPr>
            <p:cNvPr id="7" name="Picture 3" descr="C:\Users\Chris\Documents\Lab Stuff\Chris Sales\Write Ups\CB1190 Full Genome Paper\Monooxygenases\CB1190_Full_Genome_Figure_3_Bacterial_Multicomponent_Monooxygenases_AI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66" r="13317" b="-1"/>
            <a:stretch/>
          </p:blipFill>
          <p:spPr bwMode="auto">
            <a:xfrm>
              <a:off x="380689" y="4868759"/>
              <a:ext cx="8437671" cy="81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0600" y="4800600"/>
              <a:ext cx="152400" cy="160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4800600"/>
              <a:ext cx="152400" cy="160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287" y="6347050"/>
            <a:ext cx="516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Grostern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Sales et al. (2012) AEM; Sales et al, (2013) submitted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Microbes, Humans,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Since the late 1800s, environmental engineers have been harnessing the catalytic potential of microbes to protect the health of humans and the environment.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56" y="2895600"/>
            <a:ext cx="304800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Activated Sludge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348054"/>
            <a:ext cx="3048000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Anaerobic Digesters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56" y="4202668"/>
            <a:ext cx="3048000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Algae </a:t>
            </a:r>
            <a:r>
              <a:rPr lang="en-US" dirty="0" err="1" smtClean="0"/>
              <a:t>Photobioreactors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3296" y="3776118"/>
            <a:ext cx="301752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situ soil bioremediation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56" y="3088042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096" y="308026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56" y="3581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90856" y="354913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56" y="3962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56" y="397065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56" y="4350012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56" y="438733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0542" y="289589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BOD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151" y="2895600"/>
            <a:ext cx="104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BOD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1332" y="3364468"/>
            <a:ext cx="153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Organic Waste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924" y="338080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26735" y="3812749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Hazardous Contaminant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04924" y="3793013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 Product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28730" y="4202668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649131" y="4145450"/>
            <a:ext cx="162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Lipid-rich Algae</a:t>
            </a:r>
            <a:endParaRPr lang="en-US" dirty="0"/>
          </a:p>
        </p:txBody>
      </p:sp>
      <p:pic>
        <p:nvPicPr>
          <p:cNvPr id="30" name="Picture 2" descr="http://www.paenvironmentalsolutions.com/Activated_Sludge_Proce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/>
          <a:stretch/>
        </p:blipFill>
        <p:spPr bwMode="auto">
          <a:xfrm>
            <a:off x="76200" y="4976853"/>
            <a:ext cx="2194560" cy="150014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makebiofuel.co.uk/wp-content/uploads/2010/10/biofuel_alga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-2625"/>
          <a:stretch/>
        </p:blipFill>
        <p:spPr bwMode="auto">
          <a:xfrm>
            <a:off x="7010400" y="4949421"/>
            <a:ext cx="2084721" cy="152757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water-technology.net/projects/reading_sewage/images/island-road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/>
          <a:stretch/>
        </p:blipFill>
        <p:spPr bwMode="auto">
          <a:xfrm>
            <a:off x="2398617" y="4949421"/>
            <a:ext cx="2097183" cy="152757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icrobes.nres.uiuc.edu/~images/SP-commun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0720"/>
          <a:stretch/>
        </p:blipFill>
        <p:spPr bwMode="auto">
          <a:xfrm>
            <a:off x="4648200" y="4949421"/>
            <a:ext cx="2163170" cy="152757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Metabolomics of 1,4-dioxane biodegradation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Uniformly </a:t>
            </a:r>
            <a:r>
              <a:rPr lang="en-US" sz="2800" b="1" u="sng" baseline="30000" dirty="0" smtClean="0"/>
              <a:t>13</a:t>
            </a:r>
            <a:r>
              <a:rPr lang="en-US" sz="2800" b="1" u="sng" dirty="0" smtClean="0"/>
              <a:t>C-labeled 1,4-dioxane tracer study</a:t>
            </a:r>
          </a:p>
          <a:p>
            <a:r>
              <a:rPr lang="en-US" sz="2800" dirty="0" smtClean="0"/>
              <a:t>Unlabeled carbon indicated with an asterisk (*)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11861"/>
            <a:ext cx="4773235" cy="426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6516483"/>
            <a:ext cx="3134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Grostern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Sales et al. (2012). AEM.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lower portion of 1,4-dioxane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Heterologous expression of putative </a:t>
            </a:r>
            <a:r>
              <a:rPr lang="en-US" sz="2400" b="1" dirty="0" err="1" smtClean="0"/>
              <a:t>glyoxylate</a:t>
            </a:r>
            <a:r>
              <a:rPr lang="en-US" sz="2400" b="1" dirty="0" smtClean="0"/>
              <a:t> degradation genes in </a:t>
            </a:r>
            <a:r>
              <a:rPr lang="en-US" sz="2400" b="1" i="1" dirty="0" err="1" smtClean="0"/>
              <a:t>Rhodococcus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jostii</a:t>
            </a:r>
            <a:r>
              <a:rPr lang="en-US" sz="2400" b="1" dirty="0" smtClean="0"/>
              <a:t> RHA1</a:t>
            </a:r>
          </a:p>
          <a:p>
            <a:r>
              <a:rPr lang="en-US" sz="2000" dirty="0" err="1" smtClean="0"/>
              <a:t>Tartronate</a:t>
            </a:r>
            <a:r>
              <a:rPr lang="en-US" sz="2000" dirty="0" smtClean="0"/>
              <a:t> </a:t>
            </a:r>
            <a:r>
              <a:rPr lang="en-US" sz="2000" dirty="0" err="1" smtClean="0"/>
              <a:t>semialdehyde</a:t>
            </a:r>
            <a:r>
              <a:rPr lang="en-US" sz="2000" dirty="0" smtClean="0"/>
              <a:t> </a:t>
            </a:r>
            <a:r>
              <a:rPr lang="en-US" sz="2000" dirty="0" err="1" smtClean="0"/>
              <a:t>reductase</a:t>
            </a:r>
            <a:r>
              <a:rPr lang="en-US" sz="2000" dirty="0" smtClean="0"/>
              <a:t>, </a:t>
            </a:r>
            <a:r>
              <a:rPr lang="en-US" sz="2000" dirty="0" err="1" smtClean="0"/>
              <a:t>GlxR</a:t>
            </a:r>
            <a:r>
              <a:rPr lang="en-US" sz="2000" dirty="0" smtClean="0"/>
              <a:t> (3389)</a:t>
            </a:r>
          </a:p>
          <a:p>
            <a:r>
              <a:rPr lang="en-US" sz="2000" dirty="0" err="1" smtClean="0"/>
              <a:t>Glyoxylate</a:t>
            </a:r>
            <a:r>
              <a:rPr lang="en-US" sz="2000" dirty="0" smtClean="0"/>
              <a:t> </a:t>
            </a:r>
            <a:r>
              <a:rPr lang="en-US" sz="2000" dirty="0" err="1" smtClean="0"/>
              <a:t>carboligase</a:t>
            </a:r>
            <a:r>
              <a:rPr lang="en-US" sz="2000" dirty="0" smtClean="0"/>
              <a:t>, </a:t>
            </a:r>
            <a:r>
              <a:rPr lang="en-US" sz="2000" dirty="0" err="1"/>
              <a:t>G</a:t>
            </a:r>
            <a:r>
              <a:rPr lang="en-US" sz="2000" dirty="0" err="1" smtClean="0"/>
              <a:t>cl</a:t>
            </a:r>
            <a:r>
              <a:rPr lang="en-US" sz="2000" dirty="0" smtClean="0"/>
              <a:t> (Psed_3890)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4" b="1"/>
          <a:stretch/>
        </p:blipFill>
        <p:spPr bwMode="auto">
          <a:xfrm>
            <a:off x="1676400" y="5235561"/>
            <a:ext cx="5939706" cy="9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2523" y="6194623"/>
            <a:ext cx="3134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Grostern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Sales et al. (2012). AEM.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43" y="2667000"/>
            <a:ext cx="4742657" cy="25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0"/>
            <a:ext cx="5562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352800" cy="53721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Revised 1,4-dioxane biodegradation pathway annotated with enzymes, using genomics, </a:t>
            </a:r>
            <a:r>
              <a:rPr lang="en-US" sz="2800" dirty="0" err="1" smtClean="0"/>
              <a:t>transcriptomics</a:t>
            </a:r>
            <a:r>
              <a:rPr lang="en-US" sz="2800" dirty="0" smtClean="0"/>
              <a:t>, and metabolomics.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52400"/>
            <a:ext cx="52959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5784" y="6502400"/>
            <a:ext cx="3134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Grostern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Sales et al. (2012). AEM.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upper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Hydroxylation of 1,4-dioxane and HEAA</a:t>
            </a:r>
          </a:p>
          <a:p>
            <a:r>
              <a:rPr lang="en-US" sz="2400" dirty="0" smtClean="0"/>
              <a:t>Is it the same or different MO?</a:t>
            </a:r>
          </a:p>
          <a:p>
            <a:pPr marL="685800" lvl="1"/>
            <a:r>
              <a:rPr lang="en-US" sz="2000" dirty="0"/>
              <a:t>Genomics and </a:t>
            </a:r>
            <a:r>
              <a:rPr lang="en-US" sz="2000" dirty="0" err="1"/>
              <a:t>transcriptomics</a:t>
            </a:r>
            <a:r>
              <a:rPr lang="en-US" sz="2000" dirty="0"/>
              <a:t> studies not sufficient to verify involvement in both 1,4-dioxane and HEAA degradation</a:t>
            </a:r>
          </a:p>
          <a:p>
            <a:pPr marL="685800" lvl="1"/>
            <a:r>
              <a:rPr lang="en-US" sz="2000" dirty="0" smtClean="0"/>
              <a:t>Activity of THF MO on hydroxylation of 1,4-dioxane or 1,4-dioxane can only  be confirmed by heterologous expression in another host of </a:t>
            </a:r>
            <a:r>
              <a:rPr lang="en-US" sz="2000" i="1" dirty="0" err="1" smtClean="0"/>
              <a:t>thm</a:t>
            </a:r>
            <a:r>
              <a:rPr lang="en-US" sz="2000" dirty="0" smtClean="0"/>
              <a:t> gene cluster or genetic deletion (knockout) from strain CB1190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0"/>
          <a:stretch/>
        </p:blipFill>
        <p:spPr bwMode="auto">
          <a:xfrm>
            <a:off x="838200" y="4114800"/>
            <a:ext cx="529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86" y="4842419"/>
            <a:ext cx="45236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 descr="http://0.tqn.com/d/chemistry/1/0/q/F/1/para-dioxa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53636" y="3587459"/>
            <a:ext cx="559693" cy="7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392442" y="4490276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1,4-dioxane</a:t>
            </a:r>
            <a:endParaRPr lang="en-US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678269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HEAA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2-hydroxyethoxyacetic acid</a:t>
            </a:r>
            <a:endParaRPr lang="en-US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1" name="Picture 4" descr="http://www.chemicalbook.com/CAS%5CGIF%5C13382-47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87" y="5222637"/>
            <a:ext cx="12858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THF MO Functional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8748371" cy="53721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Heterologous expression of </a:t>
            </a:r>
            <a:r>
              <a:rPr lang="en-US" sz="2800" b="1" i="1" u="sng" dirty="0" err="1" smtClean="0"/>
              <a:t>thm</a:t>
            </a:r>
            <a:r>
              <a:rPr lang="en-US" sz="2800" b="1" i="1" u="sng" dirty="0" smtClean="0"/>
              <a:t> </a:t>
            </a:r>
            <a:r>
              <a:rPr lang="en-US" sz="2800" b="1" u="sng" dirty="0" smtClean="0"/>
              <a:t>genes</a:t>
            </a:r>
          </a:p>
          <a:p>
            <a:r>
              <a:rPr lang="en-US" sz="2400" dirty="0" smtClean="0"/>
              <a:t>THF MO (thmADBC) was successfully expressed on a vector in the host </a:t>
            </a:r>
            <a:r>
              <a:rPr lang="en-US" sz="2400" i="1" dirty="0" err="1" smtClean="0"/>
              <a:t>Rhodoccocus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jostii</a:t>
            </a:r>
            <a:r>
              <a:rPr lang="en-US" sz="2400" dirty="0" smtClean="0"/>
              <a:t> </a:t>
            </a:r>
            <a:r>
              <a:rPr lang="en-US" sz="2400" dirty="0" smtClean="0"/>
              <a:t>RHA1</a:t>
            </a:r>
            <a:endParaRPr lang="en-US" sz="2400" dirty="0" smtClean="0"/>
          </a:p>
          <a:p>
            <a:r>
              <a:rPr lang="en-US" sz="2400" dirty="0" smtClean="0"/>
              <a:t>Results indicate THF MO can </a:t>
            </a:r>
            <a:r>
              <a:rPr lang="en-US" sz="2400" dirty="0" err="1" smtClean="0"/>
              <a:t>hydroxylate</a:t>
            </a:r>
            <a:r>
              <a:rPr lang="en-US" sz="2400" dirty="0" smtClean="0"/>
              <a:t> 1,4-dioxane, but not HEAA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</p:txBody>
      </p:sp>
      <p:pic>
        <p:nvPicPr>
          <p:cNvPr id="6146" name="Picture 2" descr="C:\Users\Chris\Documents\Lab Stuff\Chris Sales\Write Ups\CB1190 THFMO Paper\figure_diox_cl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4073792" cy="3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0.tqn.com/d/chemistry/1/0/q/F/1/para-dioxa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42794" y="3217100"/>
            <a:ext cx="559693" cy="7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181600" y="4085922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1,4-dioxane</a:t>
            </a:r>
            <a:endParaRPr lang="en-US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6204" y="5193013"/>
            <a:ext cx="70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HEAA</a:t>
            </a:r>
            <a:endParaRPr lang="en-US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9" name="Picture 4" descr="http://www.chemicalbook.com/CAS%5CGIF%5C13382-47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82" y="4659545"/>
            <a:ext cx="12858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58525" y="362995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thmADBC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58525" y="3555451"/>
            <a:ext cx="1026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6147" y="5077841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thmADBC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738558" y="4961350"/>
            <a:ext cx="1026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64801" y="3372837"/>
            <a:ext cx="772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</a:rPr>
              <a:t>YES!</a:t>
            </a:r>
            <a:endParaRPr 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99416" y="4847008"/>
            <a:ext cx="6479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</a:rPr>
              <a:t>NO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</a:rPr>
              <a:t>!</a:t>
            </a:r>
            <a:endParaRPr 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13" y="6502400"/>
            <a:ext cx="257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Sales et al. (2013). In prep.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457200"/>
          </a:xfrm>
        </p:spPr>
        <p:txBody>
          <a:bodyPr/>
          <a:lstStyle/>
          <a:p>
            <a:r>
              <a:rPr lang="en-US" dirty="0" smtClean="0"/>
              <a:t>Application of  “</a:t>
            </a:r>
            <a:r>
              <a:rPr lang="en-US" dirty="0" err="1" smtClean="0"/>
              <a:t>Omics</a:t>
            </a:r>
            <a:r>
              <a:rPr lang="en-US" dirty="0" smtClean="0"/>
              <a:t>” to 1,4-dioxane biodegradation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Summary</a:t>
            </a:r>
            <a:endParaRPr lang="en-US" b="1" u="sng" dirty="0" smtClean="0"/>
          </a:p>
          <a:p>
            <a:r>
              <a:rPr lang="en-US" sz="2400" dirty="0" smtClean="0"/>
              <a:t>Combination of approaches led to the identification of the genetic basis of 1,4-dioxane metabolism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icrobiology, molecular biology, and biochemical methods</a:t>
            </a:r>
            <a:endParaRPr lang="en-US" sz="2000" dirty="0"/>
          </a:p>
          <a:p>
            <a:pPr lvl="1"/>
            <a:r>
              <a:rPr lang="en-US" sz="2000" dirty="0" smtClean="0"/>
              <a:t>High-throughput </a:t>
            </a:r>
            <a:r>
              <a:rPr lang="en-US" sz="2000" dirty="0"/>
              <a:t>techniques (genomics, </a:t>
            </a:r>
            <a:r>
              <a:rPr lang="en-US" sz="2000" dirty="0" err="1"/>
              <a:t>transcriptomics</a:t>
            </a:r>
            <a:r>
              <a:rPr lang="en-US" sz="2000" dirty="0"/>
              <a:t>, metabolomics),</a:t>
            </a:r>
            <a:endParaRPr lang="en-US" sz="2000" dirty="0" smtClean="0"/>
          </a:p>
          <a:p>
            <a:r>
              <a:rPr lang="en-US" sz="2400" dirty="0" smtClean="0"/>
              <a:t>Determined and verified the involvement of THF MO in the hydroxylation of 1,4-dioxane</a:t>
            </a:r>
          </a:p>
          <a:p>
            <a:pPr lvl="1"/>
            <a:r>
              <a:rPr lang="en-US" sz="2000" dirty="0" smtClean="0"/>
              <a:t>Genetic biomarkers can now be designed to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dentify the potential for 1,4-dioxane biodegradation at a contaminated site</a:t>
            </a:r>
          </a:p>
          <a:p>
            <a:pPr lvl="2"/>
            <a:r>
              <a:rPr lang="en-US" sz="1800" dirty="0"/>
              <a:t>M</a:t>
            </a:r>
            <a:r>
              <a:rPr lang="en-US" sz="1800" dirty="0" smtClean="0"/>
              <a:t>onitor the gene expression of 1,4-dioxane-degrading enzymes during bioremediation efforts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8354" y="762000"/>
            <a:ext cx="4627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Water and Energy Nexus</a:t>
            </a:r>
            <a:endParaRPr lang="en-US" sz="3600" b="1" baseline="-25000" dirty="0">
              <a:latin typeface="Arial Narrow" pitchFamily="34" charset="0"/>
            </a:endParaRPr>
          </a:p>
        </p:txBody>
      </p:sp>
      <p:pic>
        <p:nvPicPr>
          <p:cNvPr id="6" name="Picture 2" descr="http://microbes.nres.uiuc.edu/~images/Microbe%20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86" y="4278868"/>
            <a:ext cx="1168459" cy="11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pi.ning.com/files/VnxswNOoT05sx7eeHJF0CJzwDTjrnAn1xW8MDLPdrM6gJ0PTTChEoydX2mOV1aZBI4tFkCyha*Hju0cQz6DnyI529BDjn-2j/WaterSave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1299719" cy="15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.bp.blogspot.com/-er_xAcPF6zc/TqgZxrMOsMI/AAAAAAAAAR4/P5AnzWBbf9A/s1600/energ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46018" r="7283" b="-1"/>
          <a:stretch/>
        </p:blipFill>
        <p:spPr bwMode="auto">
          <a:xfrm>
            <a:off x="5791295" y="1922360"/>
            <a:ext cx="1371505" cy="12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19352" y="3440668"/>
            <a:ext cx="70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Water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3311" y="34351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Energy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3590134" y="2304044"/>
            <a:ext cx="1828800" cy="18288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3510661">
            <a:off x="3026735" y="3283719"/>
            <a:ext cx="1828800" cy="18288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7231026">
            <a:off x="4137835" y="3277060"/>
            <a:ext cx="1828800" cy="18288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22454" y="5574268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Biological Systems</a:t>
            </a:r>
            <a:endParaRPr lang="en-US" b="1" dirty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36575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OPPORTUNITIES FOR USE OF </a:t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HIGH-THROUGHPUT TECHNIQUES IN</a:t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ENGINEERING</a:t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WASTE-TO-ENERGY BIOTECHNOLOGIES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 Plants (WWTPs)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093538" cy="5372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 goal is to protect natural water bodies by </a:t>
            </a:r>
            <a:r>
              <a:rPr lang="en-US" sz="2400" i="1" u="sng" dirty="0" smtClean="0"/>
              <a:t>removal</a:t>
            </a:r>
            <a:r>
              <a:rPr lang="en-US" sz="2400" dirty="0" smtClean="0"/>
              <a:t> of</a:t>
            </a:r>
            <a:endParaRPr lang="en-US" sz="2400" dirty="0"/>
          </a:p>
          <a:p>
            <a:pPr lvl="1"/>
            <a:r>
              <a:rPr lang="en-US" sz="2000" dirty="0" smtClean="0"/>
              <a:t>oxygen-demanding substances in wastewater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itrogen and phosphorous compounds in wastewater</a:t>
            </a:r>
          </a:p>
          <a:p>
            <a:r>
              <a:rPr lang="en-US" sz="2400" dirty="0" smtClean="0"/>
              <a:t>WWTPs…successful in removal, but in general, are wasteful…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4568843"/>
            <a:ext cx="1447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4568843"/>
            <a:ext cx="1371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</a:t>
            </a:r>
          </a:p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7400" y="4568843"/>
            <a:ext cx="1295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Tertiary</a:t>
            </a:r>
          </a:p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3200400" y="498794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5257800" y="4987943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7162800" y="4987943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1"/>
          </p:cNvCxnSpPr>
          <p:nvPr/>
        </p:nvCxnSpPr>
        <p:spPr>
          <a:xfrm>
            <a:off x="1295400" y="498794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68" name="TextBox 7167"/>
          <p:cNvSpPr txBox="1"/>
          <p:nvPr/>
        </p:nvSpPr>
        <p:spPr>
          <a:xfrm>
            <a:off x="11634" y="4454543"/>
            <a:ext cx="1500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Raw 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Wastewater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(High Organics;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High NH</a:t>
            </a:r>
            <a:r>
              <a:rPr lang="en-US" baseline="-25000" dirty="0" smtClean="0">
                <a:latin typeface="Arial Narrow" pitchFamily="34" charset="0"/>
              </a:rPr>
              <a:t>3</a:t>
            </a:r>
            <a:r>
              <a:rPr lang="en-US" dirty="0" smtClean="0">
                <a:latin typeface="Arial Narrow" pitchFamily="34" charset="0"/>
              </a:rPr>
              <a:t>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High P)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80260" y="4425015"/>
            <a:ext cx="1459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Treated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wastewater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(Low Organics;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Low NH</a:t>
            </a:r>
            <a:r>
              <a:rPr lang="en-US" baseline="-25000" dirty="0" smtClean="0">
                <a:latin typeface="Arial Narrow" pitchFamily="34" charset="0"/>
              </a:rPr>
              <a:t>3</a:t>
            </a:r>
            <a:r>
              <a:rPr lang="en-US" dirty="0" smtClean="0">
                <a:latin typeface="Arial Narrow" pitchFamily="34" charset="0"/>
              </a:rPr>
              <a:t>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Low P)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7176" name="Straight Arrow Connector 7175"/>
          <p:cNvCxnSpPr/>
          <p:nvPr/>
        </p:nvCxnSpPr>
        <p:spPr>
          <a:xfrm flipV="1">
            <a:off x="4267200" y="4073543"/>
            <a:ext cx="0" cy="4953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Straight Arrow Connector 7177"/>
          <p:cNvCxnSpPr/>
          <p:nvPr/>
        </p:nvCxnSpPr>
        <p:spPr>
          <a:xfrm flipV="1">
            <a:off x="4267200" y="5403441"/>
            <a:ext cx="0" cy="2875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Arrow Connector 7181"/>
          <p:cNvCxnSpPr/>
          <p:nvPr/>
        </p:nvCxnSpPr>
        <p:spPr>
          <a:xfrm>
            <a:off x="5105400" y="5407967"/>
            <a:ext cx="0" cy="57510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7735" y="372662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CO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endParaRPr lang="en-US" baseline="-2500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93126" y="568541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endParaRPr lang="en-US" baseline="-25000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81288" y="5983069"/>
            <a:ext cx="1359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Waste Sludge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(Biomass)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517865" y="4073543"/>
            <a:ext cx="0" cy="4953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22138" y="376472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N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endParaRPr lang="en-US" baseline="-25000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010400" y="5407043"/>
            <a:ext cx="0" cy="57510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49601" y="5983069"/>
            <a:ext cx="132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P-rich Sludge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(Biomass)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23" name="Picture 2" descr="food wa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67" y="1219200"/>
            <a:ext cx="2286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24600" y="290726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Image: EBMUD</a:t>
            </a:r>
            <a:endParaRPr lang="en-US" baseline="-25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62512" y="5410200"/>
            <a:ext cx="0" cy="57510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79666" y="5985302"/>
            <a:ext cx="147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Waste Sludge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(primary solids)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Wastewater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0"/>
            <a:ext cx="8763000" cy="537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WWTPs as Sustainable Resource Recovery Plants </a:t>
            </a:r>
            <a:endParaRPr lang="en-US" sz="1800" dirty="0" smtClean="0"/>
          </a:p>
          <a:p>
            <a:r>
              <a:rPr lang="en-US" sz="2400" dirty="0" smtClean="0"/>
              <a:t>Recovery of water resource</a:t>
            </a:r>
          </a:p>
          <a:p>
            <a:r>
              <a:rPr lang="en-US" sz="2400" dirty="0" smtClean="0"/>
              <a:t>Recovery of nutrients (e.g., N</a:t>
            </a:r>
            <a:r>
              <a:rPr lang="en-US" sz="2400" dirty="0"/>
              <a:t> </a:t>
            </a:r>
            <a:r>
              <a:rPr lang="en-US" sz="2400" dirty="0" smtClean="0"/>
              <a:t>and P)</a:t>
            </a:r>
          </a:p>
          <a:p>
            <a:r>
              <a:rPr lang="en-US" sz="2400" dirty="0" smtClean="0"/>
              <a:t>Recovery of </a:t>
            </a:r>
            <a:r>
              <a:rPr lang="en-US" sz="2400" dirty="0" err="1" smtClean="0"/>
              <a:t>biosolids</a:t>
            </a:r>
            <a:r>
              <a:rPr lang="en-US" sz="2400" dirty="0" smtClean="0"/>
              <a:t> for agricultural use</a:t>
            </a:r>
          </a:p>
          <a:p>
            <a:r>
              <a:rPr lang="en-US" sz="2400" dirty="0" smtClean="0"/>
              <a:t>Recovery of energy from sludge or wastewater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4568843"/>
            <a:ext cx="1447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4568843"/>
            <a:ext cx="1371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</a:t>
            </a:r>
          </a:p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7400" y="4568843"/>
            <a:ext cx="1295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Tertiary</a:t>
            </a:r>
          </a:p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3200400" y="498794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5257800" y="4987943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7162800" y="4987943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1"/>
          </p:cNvCxnSpPr>
          <p:nvPr/>
        </p:nvCxnSpPr>
        <p:spPr>
          <a:xfrm>
            <a:off x="1295400" y="498794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68" name="TextBox 7167"/>
          <p:cNvSpPr txBox="1"/>
          <p:nvPr/>
        </p:nvSpPr>
        <p:spPr>
          <a:xfrm>
            <a:off x="11634" y="4454543"/>
            <a:ext cx="1500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Raw 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Wastewater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(High Organics;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High NH</a:t>
            </a:r>
            <a:r>
              <a:rPr lang="en-US" baseline="-25000" dirty="0" smtClean="0">
                <a:latin typeface="Arial Narrow" pitchFamily="34" charset="0"/>
              </a:rPr>
              <a:t>3</a:t>
            </a:r>
            <a:r>
              <a:rPr lang="en-US" dirty="0" smtClean="0">
                <a:latin typeface="Arial Narrow" pitchFamily="34" charset="0"/>
              </a:rPr>
              <a:t>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High P)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80260" y="4425015"/>
            <a:ext cx="1459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Treated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wastewater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(Low Organics;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Low NH</a:t>
            </a:r>
            <a:r>
              <a:rPr lang="en-US" baseline="-25000" dirty="0" smtClean="0">
                <a:latin typeface="Arial Narrow" pitchFamily="34" charset="0"/>
              </a:rPr>
              <a:t>3</a:t>
            </a:r>
            <a:r>
              <a:rPr lang="en-US" dirty="0" smtClean="0">
                <a:latin typeface="Arial Narrow" pitchFamily="34" charset="0"/>
              </a:rPr>
              <a:t>;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Low P)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7176" name="Straight Arrow Connector 7175"/>
          <p:cNvCxnSpPr/>
          <p:nvPr/>
        </p:nvCxnSpPr>
        <p:spPr>
          <a:xfrm flipV="1">
            <a:off x="4267200" y="4073543"/>
            <a:ext cx="0" cy="4953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Straight Arrow Connector 7177"/>
          <p:cNvCxnSpPr/>
          <p:nvPr/>
        </p:nvCxnSpPr>
        <p:spPr>
          <a:xfrm flipV="1">
            <a:off x="4267200" y="5403441"/>
            <a:ext cx="0" cy="2875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Arrow Connector 7181"/>
          <p:cNvCxnSpPr/>
          <p:nvPr/>
        </p:nvCxnSpPr>
        <p:spPr>
          <a:xfrm>
            <a:off x="5105400" y="5407967"/>
            <a:ext cx="0" cy="57510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7735" y="372662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CO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endParaRPr lang="en-US" baseline="-2500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93126" y="568541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endParaRPr lang="en-US" baseline="-25000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81288" y="5983069"/>
            <a:ext cx="1359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Waste Sludge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(Biomass)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934200" y="4038600"/>
            <a:ext cx="0" cy="4953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71346" y="3733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N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endParaRPr lang="en-US" baseline="-25000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136430" y="5407043"/>
            <a:ext cx="0" cy="57510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49601" y="5983069"/>
            <a:ext cx="132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P-rich Sludge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(Biomass)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6146" name="Picture 2" descr="C:\Users\Chris\AppData\Local\Microsoft\Windows\Temporary Internet Files\Content.IE5\E8HH5KVB\MC9102163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45113"/>
            <a:ext cx="433874" cy="4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hris\AppData\Local\Microsoft\Windows\Temporary Internet Files\Content.IE5\E8HH5KVB\MC9102163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26" y="6145113"/>
            <a:ext cx="433874" cy="4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5063285" y="3952546"/>
            <a:ext cx="218298" cy="619454"/>
          </a:xfrm>
          <a:prstGeom prst="upArrow">
            <a:avLst>
              <a:gd name="adj1" fmla="val 18755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76038" y="3306215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Energy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Source</a:t>
            </a:r>
          </a:p>
        </p:txBody>
      </p:sp>
      <p:sp>
        <p:nvSpPr>
          <p:cNvPr id="27" name="Up Arrow 26"/>
          <p:cNvSpPr/>
          <p:nvPr/>
        </p:nvSpPr>
        <p:spPr>
          <a:xfrm rot="4800000">
            <a:off x="4545285" y="3672550"/>
            <a:ext cx="166756" cy="269893"/>
          </a:xfrm>
          <a:prstGeom prst="upArrow">
            <a:avLst>
              <a:gd name="adj1" fmla="val 18755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6105708" y="3971925"/>
            <a:ext cx="218298" cy="619454"/>
          </a:xfrm>
          <a:prstGeom prst="upArrow">
            <a:avLst>
              <a:gd name="adj1" fmla="val 18755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13652" y="3325594"/>
            <a:ext cx="83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Protein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Source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6500" y="5982145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Energy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Source</a:t>
            </a:r>
          </a:p>
        </p:txBody>
      </p:sp>
      <p:sp>
        <p:nvSpPr>
          <p:cNvPr id="31" name="Up Arrow 30"/>
          <p:cNvSpPr/>
          <p:nvPr/>
        </p:nvSpPr>
        <p:spPr>
          <a:xfrm rot="16200000">
            <a:off x="3652641" y="6039429"/>
            <a:ext cx="218298" cy="619454"/>
          </a:xfrm>
          <a:prstGeom prst="upArrow">
            <a:avLst>
              <a:gd name="adj1" fmla="val 18755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“Black Box” Approach to Biological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Application of reactor theory and chemical kinetics are powerful tools for engineering biological processes…</a:t>
            </a: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56" y="2895600"/>
            <a:ext cx="304800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Activated Sludge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348054"/>
            <a:ext cx="3048000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Anaerobic Digesters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56" y="4202668"/>
            <a:ext cx="3048000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Algae </a:t>
            </a:r>
            <a:r>
              <a:rPr lang="en-US" dirty="0" err="1" smtClean="0"/>
              <a:t>Photobioreactors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3296" y="3776118"/>
            <a:ext cx="301752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situ soil bioremediation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56" y="3088042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096" y="308026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56" y="3581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90856" y="354913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56" y="3962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56" y="397065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56" y="4350012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56" y="438733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0542" y="289589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BOD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151" y="2895600"/>
            <a:ext cx="104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BOD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1332" y="3364468"/>
            <a:ext cx="153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Organic Waste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924" y="338080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26735" y="3812749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Hazardous Contaminant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04924" y="3793013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 Product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28730" y="4202668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649131" y="4145450"/>
            <a:ext cx="162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Lipid-rich Algae</a:t>
            </a:r>
            <a:endParaRPr lang="en-US" dirty="0"/>
          </a:p>
        </p:txBody>
      </p:sp>
      <p:sp>
        <p:nvSpPr>
          <p:cNvPr id="33" name="Cube 32"/>
          <p:cNvSpPr/>
          <p:nvPr/>
        </p:nvSpPr>
        <p:spPr>
          <a:xfrm>
            <a:off x="3037764" y="2362200"/>
            <a:ext cx="3066935" cy="2667000"/>
          </a:xfrm>
          <a:prstGeom prst="cube">
            <a:avLst>
              <a:gd name="adj" fmla="val 17125"/>
            </a:avLst>
          </a:prstGeom>
          <a:solidFill>
            <a:srgbClr val="000000">
              <a:alpha val="80000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4" name="Right Arrow 3"/>
          <p:cNvSpPr/>
          <p:nvPr/>
        </p:nvSpPr>
        <p:spPr>
          <a:xfrm>
            <a:off x="5783552" y="3326895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97982"/>
            <a:ext cx="2439835" cy="120032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Reactants</a:t>
            </a:r>
          </a:p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(substrates)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430808" y="3343309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08095" y="3435702"/>
            <a:ext cx="187179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Products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66222" y="5690608"/>
                <a:ext cx="5937936" cy="678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𝑉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𝑠𝑢𝑏𝑠𝑡𝑟𝑎𝑡𝑒</m:t>
                          </m:r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r>
                            <a:rPr lang="en-US" sz="2000" i="1">
                              <a:latin typeface="Cambria Math"/>
                            </a:rPr>
                            <m:t>𝑝𝑟𝑜𝑑𝑢𝑐𝑡</m:t>
                          </m:r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r>
                            <a:rPr lang="en-US" sz="2000" i="1">
                              <a:latin typeface="Cambria Math"/>
                            </a:rPr>
                            <m:t>𝑐𝑒𝑙𝑙𝑠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𝑏𝑖𝑜𝑝𝑟𝑜𝑐𝑒𝑠𝑠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222" y="5690608"/>
                <a:ext cx="5937936" cy="6785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9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10" grpId="0" animBg="1"/>
      <p:bldP spid="36" grpId="0" animBg="1"/>
      <p:bldP spid="37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Waste-to-Energy Biotechnologies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Biological processes </a:t>
            </a:r>
          </a:p>
          <a:p>
            <a:r>
              <a:rPr lang="en-US" sz="2800" dirty="0" smtClean="0"/>
              <a:t>Biogas production (anaerobic digesters)</a:t>
            </a:r>
          </a:p>
          <a:p>
            <a:r>
              <a:rPr lang="en-US" sz="2800" dirty="0" smtClean="0"/>
              <a:t>Bioelectricity production (microbial fuel cells)</a:t>
            </a:r>
          </a:p>
          <a:p>
            <a:r>
              <a:rPr lang="en-US" sz="2800" dirty="0" err="1" smtClean="0"/>
              <a:t>Biohydrogen</a:t>
            </a:r>
            <a:r>
              <a:rPr lang="en-US" sz="2800" dirty="0" smtClean="0"/>
              <a:t> production</a:t>
            </a:r>
          </a:p>
          <a:p>
            <a:r>
              <a:rPr lang="en-US" sz="2800" dirty="0" smtClean="0"/>
              <a:t>Biofuel production (algal </a:t>
            </a:r>
            <a:r>
              <a:rPr lang="en-US" sz="2800" dirty="0" err="1" smtClean="0"/>
              <a:t>photobioreactors</a:t>
            </a:r>
            <a:r>
              <a:rPr lang="en-US" sz="2800" dirty="0" smtClean="0"/>
              <a:t>, fermenters)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http://microbes.nres.uiuc.edu/~images/Microbe%20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11" y="4495800"/>
            <a:ext cx="1905000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987" y="5010999"/>
            <a:ext cx="1564595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4241" y="4959702"/>
            <a:ext cx="1485728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66663" y="4850895"/>
            <a:ext cx="624895" cy="78098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13919" y="4867309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Waste-to-Energy Biotechnologies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Application of high-throughput techniques (</a:t>
            </a:r>
            <a:r>
              <a:rPr lang="en-US" sz="2800" b="1" u="sng" dirty="0" err="1" smtClean="0"/>
              <a:t>omics</a:t>
            </a:r>
            <a:r>
              <a:rPr lang="en-US" sz="2800" b="1" u="sng" dirty="0" smtClean="0"/>
              <a:t>)</a:t>
            </a:r>
          </a:p>
          <a:p>
            <a:r>
              <a:rPr lang="en-US" sz="2800" i="1" dirty="0" err="1" smtClean="0"/>
              <a:t>Metagenomics</a:t>
            </a:r>
            <a:endParaRPr lang="en-US" sz="2800" i="1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iscover novel organisms, enzymes, pathways</a:t>
            </a:r>
          </a:p>
          <a:p>
            <a:pPr lvl="1"/>
            <a:r>
              <a:rPr lang="en-US" sz="2400" dirty="0" smtClean="0"/>
              <a:t>Study the evolution (natural or adaptive) of microbial community structure and key functional genes </a:t>
            </a:r>
          </a:p>
          <a:p>
            <a:r>
              <a:rPr lang="en-US" sz="2800" i="1" dirty="0" err="1" smtClean="0"/>
              <a:t>Metatranscriptomics</a:t>
            </a:r>
            <a:endParaRPr lang="en-US" sz="2800" i="1" dirty="0" smtClean="0"/>
          </a:p>
          <a:p>
            <a:pPr lvl="1"/>
            <a:r>
              <a:rPr lang="en-US" sz="2400" dirty="0" smtClean="0"/>
              <a:t>Understand molecular and biochemical interactions regulating enzyme production (activity)</a:t>
            </a:r>
            <a:endParaRPr lang="en-US" dirty="0" smtClean="0"/>
          </a:p>
          <a:p>
            <a:r>
              <a:rPr lang="en-US" sz="2800" i="1" dirty="0" smtClean="0"/>
              <a:t>Meta-metabolomics</a:t>
            </a:r>
          </a:p>
          <a:p>
            <a:pPr lvl="1"/>
            <a:r>
              <a:rPr lang="en-US" sz="2400" dirty="0" smtClean="0"/>
              <a:t>Characterize key metabolic pathways</a:t>
            </a:r>
          </a:p>
          <a:p>
            <a:pPr lvl="1"/>
            <a:r>
              <a:rPr lang="en-US" sz="2400" dirty="0" smtClean="0"/>
              <a:t>Identification of rate-limiting biochemical reactions</a:t>
            </a:r>
          </a:p>
          <a:p>
            <a:pPr lvl="1"/>
            <a:r>
              <a:rPr lang="en-US" sz="2400" dirty="0" smtClean="0"/>
              <a:t>Examine exchange of nutrients and metabolites between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microbes.nres.uiuc.edu/~images/Microbe%20Wor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5537" r="8461" b="5541"/>
          <a:stretch/>
        </p:blipFill>
        <p:spPr bwMode="auto">
          <a:xfrm>
            <a:off x="3086066" y="905550"/>
            <a:ext cx="2833552" cy="29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3086066" y="905550"/>
            <a:ext cx="2833552" cy="2743200"/>
          </a:xfrm>
          <a:prstGeom prst="ellipse">
            <a:avLst/>
          </a:prstGeom>
          <a:solidFill>
            <a:srgbClr val="FFFFF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62" y="4038600"/>
            <a:ext cx="8686800" cy="232410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Omics</a:t>
            </a:r>
            <a:r>
              <a:rPr lang="en-US" sz="2400" dirty="0" smtClean="0"/>
              <a:t>” can be applied in combination with other methods to study environmental biological processes </a:t>
            </a:r>
          </a:p>
          <a:p>
            <a:r>
              <a:rPr lang="en-US" sz="2400" dirty="0" smtClean="0"/>
              <a:t>“</a:t>
            </a:r>
            <a:r>
              <a:rPr lang="en-US" sz="2400" dirty="0" err="1"/>
              <a:t>O</a:t>
            </a:r>
            <a:r>
              <a:rPr lang="en-US" sz="2400" dirty="0" err="1" smtClean="0"/>
              <a:t>mics</a:t>
            </a:r>
            <a:r>
              <a:rPr lang="en-US" sz="2400" dirty="0" smtClean="0"/>
              <a:t>” can provide insight into the microbial and molecular systems that control the function of environmental biological processes</a:t>
            </a:r>
          </a:p>
          <a:p>
            <a:r>
              <a:rPr lang="en-US" sz="2400" dirty="0" smtClean="0"/>
              <a:t>“</a:t>
            </a:r>
            <a:r>
              <a:rPr lang="en-US" sz="2400" dirty="0" err="1"/>
              <a:t>O</a:t>
            </a:r>
            <a:r>
              <a:rPr lang="en-US" sz="2400" dirty="0" err="1" smtClean="0"/>
              <a:t>mics</a:t>
            </a:r>
            <a:r>
              <a:rPr lang="en-US" sz="2400" dirty="0" smtClean="0"/>
              <a:t>” has the potential to revolutionize our approach to studying and engineering biological processes for environmental sustainability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430498" y="2085546"/>
            <a:ext cx="2399712" cy="705796"/>
            <a:chOff x="3423456" y="3332803"/>
            <a:chExt cx="2399712" cy="705796"/>
          </a:xfrm>
          <a:solidFill>
            <a:schemeClr val="bg1"/>
          </a:solidFill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670" y="3352799"/>
              <a:ext cx="488498" cy="640662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3456" y="3332803"/>
              <a:ext cx="253501" cy="68457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7640" y="3352800"/>
              <a:ext cx="207242" cy="644576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8" name="Elbow Connector 7"/>
            <p:cNvCxnSpPr>
              <a:stCxn id="16" idx="0"/>
              <a:endCxn id="6" idx="0"/>
            </p:cNvCxnSpPr>
            <p:nvPr/>
          </p:nvCxnSpPr>
          <p:spPr>
            <a:xfrm rot="16200000" flipV="1">
              <a:off x="4138171" y="2744840"/>
              <a:ext cx="43931" cy="1219858"/>
            </a:xfrm>
            <a:prstGeom prst="bentConnector3">
              <a:avLst>
                <a:gd name="adj1" fmla="val 402898"/>
              </a:avLst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3"/>
              <a:endCxn id="7" idx="1"/>
            </p:cNvCxnSpPr>
            <p:nvPr/>
          </p:nvCxnSpPr>
          <p:spPr>
            <a:xfrm>
              <a:off x="3676957" y="3675088"/>
              <a:ext cx="300683" cy="0"/>
            </a:xfrm>
            <a:prstGeom prst="straightConnector1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16" idx="2"/>
              <a:endCxn id="6" idx="2"/>
            </p:cNvCxnSpPr>
            <p:nvPr/>
          </p:nvCxnSpPr>
          <p:spPr>
            <a:xfrm rot="5400000">
              <a:off x="4132650" y="3379957"/>
              <a:ext cx="54973" cy="1219858"/>
            </a:xfrm>
            <a:prstGeom prst="bentConnector3">
              <a:avLst>
                <a:gd name="adj1" fmla="val 515841"/>
              </a:avLst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  <a:endCxn id="16" idx="1"/>
            </p:cNvCxnSpPr>
            <p:nvPr/>
          </p:nvCxnSpPr>
          <p:spPr>
            <a:xfrm flipV="1">
              <a:off x="4184882" y="3669567"/>
              <a:ext cx="321846" cy="5521"/>
            </a:xfrm>
            <a:prstGeom prst="straightConnector1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3"/>
              <a:endCxn id="5" idx="1"/>
            </p:cNvCxnSpPr>
            <p:nvPr/>
          </p:nvCxnSpPr>
          <p:spPr>
            <a:xfrm>
              <a:off x="5033401" y="3669567"/>
              <a:ext cx="301269" cy="3563"/>
            </a:xfrm>
            <a:prstGeom prst="straightConnector1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hape 48"/>
            <p:cNvCxnSpPr>
              <a:stCxn id="5" idx="0"/>
              <a:endCxn id="6" idx="1"/>
            </p:cNvCxnSpPr>
            <p:nvPr/>
          </p:nvCxnSpPr>
          <p:spPr>
            <a:xfrm rot="16200000" flipH="1" flipV="1">
              <a:off x="4340043" y="2436211"/>
              <a:ext cx="322289" cy="2155463"/>
            </a:xfrm>
            <a:prstGeom prst="bentConnector4">
              <a:avLst>
                <a:gd name="adj1" fmla="val -77134"/>
                <a:gd name="adj2" fmla="val 110606"/>
              </a:avLst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hape 49"/>
            <p:cNvCxnSpPr/>
            <p:nvPr/>
          </p:nvCxnSpPr>
          <p:spPr>
            <a:xfrm rot="5400000" flipH="1">
              <a:off x="4473596" y="3905373"/>
              <a:ext cx="155431" cy="111022"/>
            </a:xfrm>
            <a:prstGeom prst="bentConnector4">
              <a:avLst>
                <a:gd name="adj1" fmla="val -7792"/>
                <a:gd name="adj2" fmla="val 220000"/>
              </a:avLst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hape 50"/>
            <p:cNvCxnSpPr/>
            <p:nvPr/>
          </p:nvCxnSpPr>
          <p:spPr>
            <a:xfrm rot="5400000" flipH="1">
              <a:off x="4003546" y="3905373"/>
              <a:ext cx="155431" cy="111022"/>
            </a:xfrm>
            <a:prstGeom prst="bentConnector4">
              <a:avLst>
                <a:gd name="adj1" fmla="val -7792"/>
                <a:gd name="adj2" fmla="val 220000"/>
              </a:avLst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2" descr="http://xray.bmc.uu.se/~michiel/images/1GK8_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728" y="3376734"/>
              <a:ext cx="526673" cy="585666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extLst/>
          </p:spPr>
        </p:pic>
        <p:cxnSp>
          <p:nvCxnSpPr>
            <p:cNvPr id="17" name="Shape 49"/>
            <p:cNvCxnSpPr/>
            <p:nvPr/>
          </p:nvCxnSpPr>
          <p:spPr>
            <a:xfrm rot="5400000" flipH="1">
              <a:off x="5311796" y="3905373"/>
              <a:ext cx="155431" cy="111022"/>
            </a:xfrm>
            <a:prstGeom prst="bentConnector4">
              <a:avLst>
                <a:gd name="adj1" fmla="val -7792"/>
                <a:gd name="adj2" fmla="val 220000"/>
              </a:avLst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Picture 2" descr="http://www.holidayinsights.com/moreholidays/December/flashligh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68">
            <a:off x="1778018" y="1662643"/>
            <a:ext cx="997818" cy="7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Additional Slides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Shale Gas and 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Potential areas of research related to environmental impacts of hydraulic fracturing and biological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Development of microbial source tracking methods for monitoring releases caused by hydraulic fracturing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Investigate the effects of high TDS, metals, and biocides in flow-back and processed waters from hydraulic fracturing on biological processes for wastewater treatment (i.e., activated sludge)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Study changes in microbial activity important to biogeochemical cycles (particularly carbon) in soils and sediments near shale oil and gas extraction sites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Molecular Biology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50040" y="4611538"/>
            <a:ext cx="857788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2"/>
                </a:solidFill>
                <a:latin typeface="Arial Narrow" pitchFamily="34" charset="0"/>
              </a:rPr>
              <a:t>DNA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(genes)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802" y="2484788"/>
            <a:ext cx="615085" cy="16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839" y="2528088"/>
            <a:ext cx="514246" cy="159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05464" y="4611538"/>
            <a:ext cx="1288995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RNA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(transcripts)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565990" y="4611538"/>
            <a:ext cx="1111062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Proteins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(enzymes)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http://xray.bmc.uu.se/~michiel/images/1GK8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29" y="2827586"/>
            <a:ext cx="1128968" cy="11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Curved Right Arrow 1027"/>
          <p:cNvSpPr/>
          <p:nvPr/>
        </p:nvSpPr>
        <p:spPr>
          <a:xfrm>
            <a:off x="627181" y="2495145"/>
            <a:ext cx="1019647" cy="952522"/>
          </a:xfrm>
          <a:prstGeom prst="curvedRightArrow">
            <a:avLst>
              <a:gd name="adj1" fmla="val 0"/>
              <a:gd name="adj2" fmla="val 21226"/>
              <a:gd name="adj3" fmla="val 192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9" name="Right Arrow 1028"/>
          <p:cNvSpPr/>
          <p:nvPr/>
        </p:nvSpPr>
        <p:spPr>
          <a:xfrm>
            <a:off x="2622643" y="3281000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922447" y="3313019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>
            <a:off x="304800" y="2048006"/>
            <a:ext cx="13163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Replication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90727" y="2843481"/>
            <a:ext cx="151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Transcription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47267" y="2883137"/>
            <a:ext cx="1304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Translation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Multiple enzyme reactions are required in metabolic pathways.</a:t>
            </a:r>
          </a:p>
          <a:p>
            <a:pPr marL="0" indent="0">
              <a:buNone/>
            </a:pPr>
            <a:r>
              <a:rPr lang="en-US" sz="2400" dirty="0" smtClean="0"/>
              <a:t>(e.g., citric acid cycle for metabolizing pyruvate into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50" name="Picture 2" descr="C:\Users\Chris\Documents\Teaching\2013_Winter\ENVE_480-865\04_Labeled\4_Labeled\figure_04_21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78469"/>
            <a:ext cx="3568378" cy="44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0.tqn.com/d/chemistry/1/0/q/F/1/para-dioxa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13781" y="1001805"/>
            <a:ext cx="1158419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pload.wikimedia.org/wikipedia/commons/6/6c/NDM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53" y="1306604"/>
            <a:ext cx="1597507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49863"/>
              </p:ext>
            </p:extLst>
          </p:nvPr>
        </p:nvGraphicFramePr>
        <p:xfrm>
          <a:off x="984" y="2682240"/>
          <a:ext cx="9143015" cy="283464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418616"/>
                <a:gridCol w="2362200"/>
                <a:gridCol w="236219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Property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1,4-dioxane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NDMA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Molecular weight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88.11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74.08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Density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1.028 g/cm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1.0059 g/cm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Water solubility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Miscible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Miscible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Boiling point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101.2⁰C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154⁰C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Vapor pressure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5.08 </a:t>
                      </a:r>
                      <a:r>
                        <a:rPr lang="en-US" sz="1800" dirty="0" err="1">
                          <a:effectLst/>
                        </a:rPr>
                        <a:t>kPa</a:t>
                      </a:r>
                      <a:r>
                        <a:rPr lang="en-US" sz="1800" dirty="0">
                          <a:effectLst/>
                        </a:rPr>
                        <a:t> at 25⁰C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0.36 kPa at 25⁰C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Octanol-water partition coefficient (log K</a:t>
                      </a:r>
                      <a:r>
                        <a:rPr lang="en-US" sz="1800" baseline="-25000">
                          <a:effectLst/>
                        </a:rPr>
                        <a:t>ow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-0.27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-0.57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Organic carbon partition coefficient (log K</a:t>
                      </a:r>
                      <a:r>
                        <a:rPr lang="en-US" sz="1800" baseline="-25000">
                          <a:effectLst/>
                        </a:rPr>
                        <a:t>oc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1.079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Henry’s law constant (H</a:t>
                      </a:r>
                      <a:r>
                        <a:rPr lang="en-US" sz="1800" baseline="-25000">
                          <a:effectLst/>
                        </a:rPr>
                        <a:t>c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4.80 x 10</a:t>
                      </a:r>
                      <a:r>
                        <a:rPr lang="en-US" sz="1800" baseline="30000">
                          <a:effectLst/>
                        </a:rPr>
                        <a:t>-6</a:t>
                      </a:r>
                      <a:r>
                        <a:rPr lang="en-US" sz="1800">
                          <a:effectLst/>
                        </a:rPr>
                        <a:t> atm-m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/mol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2.63 x 10</a:t>
                      </a:r>
                      <a:r>
                        <a:rPr lang="en-US" sz="1800" baseline="30000" dirty="0">
                          <a:effectLst/>
                        </a:rPr>
                        <a:t>-7</a:t>
                      </a:r>
                      <a:r>
                        <a:rPr lang="en-US" sz="1800" dirty="0">
                          <a:effectLst/>
                        </a:rPr>
                        <a:t> atm-m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mol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Henry’s law constant (dimensionless, </a:t>
                      </a:r>
                      <a:r>
                        <a:rPr lang="en-US" sz="1800" dirty="0" err="1">
                          <a:effectLst/>
                        </a:rPr>
                        <a:t>H</a:t>
                      </a:r>
                      <a:r>
                        <a:rPr lang="en-US" sz="1800" baseline="-25000" dirty="0" err="1">
                          <a:effectLst/>
                        </a:rPr>
                        <a:t>c</a:t>
                      </a:r>
                      <a:r>
                        <a:rPr lang="en-US" sz="1800" baseline="-25000" dirty="0">
                          <a:effectLst/>
                        </a:rPr>
                        <a:t>*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1.96 x 10</a:t>
                      </a:r>
                      <a:r>
                        <a:rPr lang="en-US" sz="1800" baseline="30000" dirty="0">
                          <a:effectLst/>
                        </a:rPr>
                        <a:t>-4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1.1x10</a:t>
                      </a:r>
                      <a:r>
                        <a:rPr lang="en-US" sz="1800" baseline="30000" dirty="0">
                          <a:effectLst/>
                        </a:rPr>
                        <a:t>-5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894" y="5560367"/>
            <a:ext cx="4234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Sources: USEPA, 2010; Mohr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 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., 2010 and references therein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Sources: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ATSDR, 1989; USEPA, 2008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Sequencing</a:t>
            </a:r>
            <a:endParaRPr lang="en-US" dirty="0"/>
          </a:p>
        </p:txBody>
      </p:sp>
      <p:pic>
        <p:nvPicPr>
          <p:cNvPr id="16386" name="Picture 2" descr="sequencin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31" y="1205136"/>
            <a:ext cx="4007869" cy="48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43700" y="6014311"/>
            <a:ext cx="4095500" cy="53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http://www.scq.ubc.ca/genome-projects-uncovering-the-blueprints-of-biology/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04082"/>
            <a:ext cx="457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Sanger Sequencing (1975)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Dye-based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Average sequence length: 800 bp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Method for producing draft of human genome (2001)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Human Genome: 3.4 Gb (billion bp)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Bacterial Genomes: ~ 1-10 Mb (million bp)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6390" name="Picture 6" descr="File:Radioactive Fluorescent Se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20" y="3533869"/>
            <a:ext cx="1691680" cy="2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wired.com/images_blogs/photos/uncategorized/2008/07/01/sequencercomp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8" y="3581400"/>
            <a:ext cx="2743200" cy="12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953000"/>
            <a:ext cx="2279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Applied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Biosystems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Inc.,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Capillary Electrophoresis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Sequencer</a:t>
            </a:r>
          </a:p>
        </p:txBody>
      </p:sp>
    </p:spTree>
    <p:extLst>
      <p:ext uri="{BB962C8B-B14F-4D97-AF65-F5344CB8AC3E}">
        <p14:creationId xmlns:p14="http://schemas.microsoft.com/office/powerpoint/2010/main" val="34185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microbes.nres.uiuc.edu/~images/Microbe%20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1905000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be 32"/>
          <p:cNvSpPr/>
          <p:nvPr/>
        </p:nvSpPr>
        <p:spPr>
          <a:xfrm>
            <a:off x="3037764" y="2362200"/>
            <a:ext cx="3066935" cy="2667000"/>
          </a:xfrm>
          <a:prstGeom prst="cube">
            <a:avLst>
              <a:gd name="adj" fmla="val 17125"/>
            </a:avLst>
          </a:prstGeom>
          <a:solidFill>
            <a:srgbClr val="000000">
              <a:alpha val="80000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…however, the “black box” approach limits our understanding of the underlying microbial systems, and thus our ability to engineer them…</a:t>
            </a:r>
            <a:endParaRPr lang="en-US" sz="240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3097982"/>
            <a:ext cx="2439835" cy="120032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Reactants</a:t>
            </a:r>
          </a:p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(substrates)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8095" y="3435702"/>
            <a:ext cx="187179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Products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“Black Box” Approach to Biological Processes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783552" y="3326895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430808" y="3343309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the Genome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b="13953"/>
          <a:stretch/>
        </p:blipFill>
        <p:spPr bwMode="auto">
          <a:xfrm>
            <a:off x="5105400" y="1258737"/>
            <a:ext cx="3962400" cy="3324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8281" y="4888468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Circular Genome Map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2" descr="http://www.k.u-tokyo.ac.jp/pros-e/person/shinichi_morishita/genome-assemb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038317" cy="5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418920" y="2921202"/>
            <a:ext cx="685800" cy="2908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b="13953"/>
          <a:stretch/>
        </p:blipFill>
        <p:spPr bwMode="auto">
          <a:xfrm>
            <a:off x="304120" y="1487337"/>
            <a:ext cx="3962400" cy="3324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117068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Circular Genome Map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4" descr="Microbesonline_Dehalo"/>
          <p:cNvPicPr>
            <a:picLocks noChangeAspect="1" noChangeArrowheads="1"/>
          </p:cNvPicPr>
          <p:nvPr/>
        </p:nvPicPr>
        <p:blipFill>
          <a:blip r:embed="rId3" cstate="print"/>
          <a:srcRect t="6780"/>
          <a:stretch>
            <a:fillRect/>
          </a:stretch>
        </p:blipFill>
        <p:spPr bwMode="auto">
          <a:xfrm>
            <a:off x="5478793" y="1551543"/>
            <a:ext cx="2978727" cy="341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5326" y="511706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Predict Function &amp; Physiology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8920" y="3149802"/>
            <a:ext cx="685800" cy="2908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Sequencing (NGS)</a:t>
            </a:r>
            <a:endParaRPr lang="en-US" dirty="0"/>
          </a:p>
        </p:txBody>
      </p:sp>
      <p:pic>
        <p:nvPicPr>
          <p:cNvPr id="19458" name="Picture 2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8168"/>
            <a:ext cx="3879273" cy="39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5316896"/>
            <a:ext cx="464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http://www.ncbi.nlm.nih.gov/genbank/genbankstats-2008/</a:t>
            </a:r>
            <a:endParaRPr lang="en-US" sz="1400" dirty="0"/>
          </a:p>
        </p:txBody>
      </p:sp>
      <p:pic>
        <p:nvPicPr>
          <p:cNvPr id="19460" name="Picture 4" descr="http://www.synthesis.cc/assets_c/2011/06/carlson_cost%20per_base_june_2011-thumb-400x3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1752600"/>
            <a:ext cx="4191000" cy="34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399" y="5252085"/>
            <a:ext cx="3492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2060"/>
                </a:solidFill>
                <a:latin typeface="Arial Narrow" pitchFamily="34" charset="0"/>
              </a:rPr>
              <a:t>Human Genome (3.4 </a:t>
            </a:r>
            <a:r>
              <a:rPr lang="en-US" sz="1600" u="sng" dirty="0" err="1" smtClean="0">
                <a:solidFill>
                  <a:srgbClr val="002060"/>
                </a:solidFill>
                <a:latin typeface="Arial Narrow" pitchFamily="34" charset="0"/>
              </a:rPr>
              <a:t>Gbp</a:t>
            </a:r>
            <a:r>
              <a:rPr lang="en-US" sz="1600" u="sng" dirty="0" smtClean="0">
                <a:solidFill>
                  <a:srgbClr val="002060"/>
                </a:solidFill>
                <a:latin typeface="Arial Narrow" pitchFamily="34" charset="0"/>
              </a:rPr>
              <a:t>):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 Narrow" pitchFamily="34" charset="0"/>
              </a:rPr>
              <a:t>2000 - $15.3 billion (4.5x Coverage)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 Narrow" pitchFamily="34" charset="0"/>
              </a:rPr>
              <a:t>2012 - $3,400 (1000x Coverage)</a:t>
            </a:r>
            <a:endParaRPr lang="en-US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Next Generation Sequencing (NGS)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9796" y="3528617"/>
            <a:ext cx="1354720" cy="12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Sanger</a:t>
            </a:r>
            <a:endParaRPr lang="en-US" b="1" dirty="0"/>
          </a:p>
          <a:p>
            <a:pPr algn="ctr" eaLnBrk="0" hangingPunct="0"/>
            <a:r>
              <a:rPr lang="en-US" b="1" dirty="0" smtClean="0"/>
              <a:t>800 bp</a:t>
            </a:r>
          </a:p>
          <a:p>
            <a:pPr algn="ctr" eaLnBrk="0" hangingPunct="0"/>
            <a:r>
              <a:rPr lang="en-US" b="1" dirty="0" smtClean="0"/>
              <a:t>0.01 GB/run</a:t>
            </a:r>
          </a:p>
          <a:p>
            <a:pPr algn="ctr" eaLnBrk="0" hangingPunct="0"/>
            <a:endParaRPr lang="en-US" b="1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90800" y="1667539"/>
            <a:ext cx="2102166" cy="92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454 </a:t>
            </a:r>
            <a:r>
              <a:rPr lang="en-US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Pyrosequencing</a:t>
            </a:r>
            <a:endParaRPr lang="en-US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/>
            <a:r>
              <a:rPr lang="en-US" b="1" dirty="0" smtClean="0"/>
              <a:t>200-400bp</a:t>
            </a:r>
          </a:p>
          <a:p>
            <a:pPr algn="ctr" eaLnBrk="0" hangingPunct="0"/>
            <a:r>
              <a:rPr lang="en-US" b="1" dirty="0" smtClean="0"/>
              <a:t>0.1-1 </a:t>
            </a:r>
            <a:r>
              <a:rPr lang="en-US" b="1" dirty="0"/>
              <a:t>G</a:t>
            </a:r>
            <a:r>
              <a:rPr lang="en-US" b="1" dirty="0" smtClean="0"/>
              <a:t>B/run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199044" y="3528617"/>
            <a:ext cx="1677756" cy="14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Illumina/</a:t>
            </a:r>
            <a:r>
              <a:rPr lang="en-US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Solexa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GAI/GAII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/>
            <a:r>
              <a:rPr lang="en-US" b="1" dirty="0" smtClean="0"/>
              <a:t>25-50 bp</a:t>
            </a:r>
          </a:p>
          <a:p>
            <a:pPr algn="ctr" eaLnBrk="0" hangingPunct="0"/>
            <a:r>
              <a:rPr lang="en-US" b="1" dirty="0" smtClean="0"/>
              <a:t>1-10 GB/run</a:t>
            </a:r>
          </a:p>
          <a:p>
            <a:pPr algn="ctr" eaLnBrk="0" hangingPunct="0"/>
            <a:endParaRPr lang="en-US" b="1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1667539"/>
            <a:ext cx="1564713" cy="92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Illumina </a:t>
            </a:r>
            <a:r>
              <a:rPr lang="en-US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HiSeq</a:t>
            </a:r>
            <a:endParaRPr lang="en-US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/>
            <a:r>
              <a:rPr lang="en-US" b="1" dirty="0" smtClean="0"/>
              <a:t>100-200bp</a:t>
            </a:r>
          </a:p>
          <a:p>
            <a:pPr algn="ctr" eaLnBrk="0" hangingPunct="0"/>
            <a:r>
              <a:rPr lang="en-US" b="1" dirty="0" smtClean="0"/>
              <a:t>100 GB/run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8054" y="3200400"/>
            <a:ext cx="84124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654" y="2831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35054" y="2831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2819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2010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8054" y="33528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54054" y="2743200"/>
            <a:ext cx="3048000" cy="8861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73599" y="3352800"/>
            <a:ext cx="2743200" cy="0"/>
          </a:xfrm>
          <a:prstGeom prst="straightConnector1">
            <a:avLst/>
          </a:prstGeom>
          <a:ln w="762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75742" y="2743200"/>
            <a:ext cx="1156854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781800" y="3524140"/>
            <a:ext cx="1240328" cy="12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 Torrent</a:t>
            </a:r>
          </a:p>
          <a:p>
            <a:pPr algn="ctr" eaLnBrk="0" hangingPunct="0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Nanopore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/>
            <a:r>
              <a:rPr lang="en-US" b="1" dirty="0" smtClean="0"/>
              <a:t>200 bp</a:t>
            </a:r>
          </a:p>
          <a:p>
            <a:pPr algn="ctr" eaLnBrk="0" hangingPunct="0"/>
            <a:r>
              <a:rPr lang="en-US" b="1" dirty="0" smtClean="0"/>
              <a:t>0.8GB/run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772400" y="1542940"/>
            <a:ext cx="1422783" cy="12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1" tIns="45686" rIns="91371" bIns="45686">
            <a:spAutoFit/>
          </a:bodyPr>
          <a:lstStyle/>
          <a:p>
            <a:pPr algn="ctr" eaLnBrk="0" hangingPunct="0"/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Pacific Biosciences</a:t>
            </a:r>
            <a:endParaRPr lang="en-US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/>
            <a:r>
              <a:rPr lang="en-US" b="1" dirty="0" smtClean="0"/>
              <a:t>10,000 bp?</a:t>
            </a:r>
          </a:p>
          <a:p>
            <a:pPr algn="ctr" eaLnBrk="0" hangingPunct="0"/>
            <a:r>
              <a:rPr lang="en-US" b="1" dirty="0" smtClean="0"/>
              <a:t>?GB/run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6600" y="2831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58991" y="5024116"/>
            <a:ext cx="3972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Increasing speeds, Decreasing Costs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558991" y="5393448"/>
            <a:ext cx="3972415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06424" y="5410200"/>
            <a:ext cx="296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Variability in Errors/Accuracy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844146" y="3352800"/>
            <a:ext cx="1156854" cy="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 smtClean="0"/>
              <a:t>CB1190 </a:t>
            </a:r>
            <a:r>
              <a:rPr lang="en-US" dirty="0"/>
              <a:t>Genome </a:t>
            </a:r>
            <a:r>
              <a:rPr lang="en-US" dirty="0" smtClean="0"/>
              <a:t>Sequencing Statistics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282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31223"/>
              </p:ext>
            </p:extLst>
          </p:nvPr>
        </p:nvGraphicFramePr>
        <p:xfrm>
          <a:off x="228600" y="2123440"/>
          <a:ext cx="8610600" cy="28346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12875"/>
                <a:gridCol w="1635125"/>
                <a:gridCol w="1905000"/>
                <a:gridCol w="1905000"/>
                <a:gridCol w="17526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Date Released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Technology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Library Type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Average Read Length (bp)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Number of Reads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June 2009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Single reads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472 000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June 2009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Single reads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702 000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June 2009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20 Kb mate-pair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2 400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Oct. 2009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10 Kb mate-pair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143 000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Oct. 2009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Illumina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Single reads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33 000 000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Feb. 2010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 Kb mate-pair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65 000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1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625609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en-US" baseline="30000" dirty="0" smtClean="0">
                <a:solidFill>
                  <a:schemeClr val="accent2"/>
                </a:solidFill>
              </a:rPr>
              <a:t>13</a:t>
            </a:r>
            <a:r>
              <a:rPr lang="en-US" dirty="0" smtClean="0">
                <a:solidFill>
                  <a:schemeClr val="accent2"/>
                </a:solidFill>
              </a:rPr>
              <a:t>C-Tracer Analysis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 t="5791" b="23161"/>
          <a:stretch>
            <a:fillRect/>
          </a:stretch>
        </p:blipFill>
        <p:spPr bwMode="auto">
          <a:xfrm>
            <a:off x="3733800" y="1143000"/>
            <a:ext cx="50292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3073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Labeled </a:t>
            </a:r>
            <a:r>
              <a:rPr lang="en-US" altLang="ko-KR" sz="2000" b="1" dirty="0">
                <a:ea typeface="Gulim" pitchFamily="34" charset="-127"/>
              </a:rPr>
              <a:t>carbon substrate</a:t>
            </a:r>
            <a:endParaRPr lang="en-US" sz="2000" b="1" dirty="0">
              <a:ea typeface="Gulim" pitchFamily="34" charset="-127"/>
            </a:endParaRPr>
          </a:p>
          <a:p>
            <a:pPr algn="ctr"/>
            <a:r>
              <a:rPr lang="en-US" baseline="30000" dirty="0">
                <a:solidFill>
                  <a:srgbClr val="FF0000"/>
                </a:solidFill>
                <a:ea typeface="Gulim" pitchFamily="34" charset="-127"/>
              </a:rPr>
              <a:t>13</a:t>
            </a:r>
            <a:r>
              <a:rPr lang="en-US" dirty="0">
                <a:solidFill>
                  <a:srgbClr val="FF0000"/>
                </a:solidFill>
                <a:ea typeface="Gulim" pitchFamily="34" charset="-127"/>
              </a:rPr>
              <a:t>C</a:t>
            </a:r>
            <a:r>
              <a:rPr lang="en-US" dirty="0">
                <a:ea typeface="Gulim" pitchFamily="34" charset="-127"/>
              </a:rPr>
              <a:t>1-C2-C3-C4-C5-C6 </a:t>
            </a:r>
          </a:p>
          <a:p>
            <a:pPr algn="ctr"/>
            <a:endParaRPr lang="en-US" dirty="0">
              <a:ea typeface="Gulim" pitchFamily="34" charset="-127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67200" y="15240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Intracellular fluxes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53200" y="2590800"/>
            <a:ext cx="1425575" cy="457200"/>
            <a:chOff x="3182" y="1680"/>
            <a:chExt cx="898" cy="288"/>
          </a:xfrm>
        </p:grpSpPr>
        <p:sp>
          <p:nvSpPr>
            <p:cNvPr id="27757" name="Rectangle 7"/>
            <p:cNvSpPr>
              <a:spLocks noChangeArrowheads="1"/>
            </p:cNvSpPr>
            <p:nvPr/>
          </p:nvSpPr>
          <p:spPr bwMode="auto">
            <a:xfrm>
              <a:off x="3182" y="1680"/>
              <a:ext cx="898" cy="2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8" name="Text Box 8"/>
            <p:cNvSpPr txBox="1">
              <a:spLocks noChangeArrowheads="1"/>
            </p:cNvSpPr>
            <p:nvPr/>
          </p:nvSpPr>
          <p:spPr bwMode="auto">
            <a:xfrm>
              <a:off x="3264" y="1707"/>
              <a:ext cx="8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PP Pathway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24400" y="1981200"/>
            <a:ext cx="126365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76800" y="1981200"/>
            <a:ext cx="1096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Glycolysis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019800" y="2438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5181600" y="24384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638800" y="28956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48400" y="3657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Metabolites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494586">
            <a:off x="5638800" y="3505200"/>
            <a:ext cx="762000" cy="333375"/>
          </a:xfrm>
          <a:prstGeom prst="notchedRightArrow">
            <a:avLst>
              <a:gd name="adj1" fmla="val 50000"/>
              <a:gd name="adj2" fmla="val 57143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343400" y="2819400"/>
            <a:ext cx="1295400" cy="1295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419600" y="32766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TCA Cycle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3200400" y="2105025"/>
            <a:ext cx="1447800" cy="333375"/>
          </a:xfrm>
          <a:prstGeom prst="notchedRightArrow">
            <a:avLst>
              <a:gd name="adj1" fmla="val 49528"/>
              <a:gd name="adj2" fmla="val 59312"/>
            </a:avLst>
          </a:prstGeom>
          <a:gradFill rotWithShape="1">
            <a:gsLst>
              <a:gs pos="0">
                <a:srgbClr val="3366FF"/>
              </a:gs>
              <a:gs pos="100000">
                <a:srgbClr val="060B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5400000">
            <a:off x="6515100" y="4229100"/>
            <a:ext cx="685800" cy="304800"/>
          </a:xfrm>
          <a:prstGeom prst="notchedRightArrow">
            <a:avLst>
              <a:gd name="adj1" fmla="val 50176"/>
              <a:gd name="adj2" fmla="val 4018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600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>
            <a:off x="6872288" y="3262312"/>
            <a:ext cx="609600" cy="333375"/>
          </a:xfrm>
          <a:prstGeom prst="notchedRightArrow">
            <a:avLst>
              <a:gd name="adj1" fmla="val 50000"/>
              <a:gd name="adj2" fmla="val 45714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>
            <a:off x="3276600" y="2943225"/>
            <a:ext cx="1447800" cy="333375"/>
          </a:xfrm>
          <a:prstGeom prst="notchedRightArrow">
            <a:avLst>
              <a:gd name="adj1" fmla="val 49528"/>
              <a:gd name="adj2" fmla="val 59312"/>
            </a:avLst>
          </a:prstGeom>
          <a:gradFill rotWithShape="1">
            <a:gsLst>
              <a:gs pos="0">
                <a:srgbClr val="3366FF"/>
              </a:gs>
              <a:gs pos="100000">
                <a:srgbClr val="060B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4800" y="30321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bio-product</a:t>
            </a:r>
            <a:r>
              <a:rPr lang="en-US" altLang="ko-KR" sz="2000" b="1" dirty="0">
                <a:ea typeface="Gulim" pitchFamily="34" charset="-127"/>
              </a:rPr>
              <a:t>s</a:t>
            </a:r>
            <a:r>
              <a:rPr lang="en-US" sz="2000" b="1" dirty="0">
                <a:ea typeface="Gulim" pitchFamily="34" charset="-127"/>
              </a:rPr>
              <a:t> + biomass</a:t>
            </a:r>
          </a:p>
        </p:txBody>
      </p:sp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800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010400" y="4876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Agilent 5973</a:t>
            </a: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 rot="10800000">
            <a:off x="2667000" y="5486400"/>
            <a:ext cx="1574800" cy="384175"/>
          </a:xfrm>
          <a:prstGeom prst="notchedRightArrow">
            <a:avLst>
              <a:gd name="adj1" fmla="val 49528"/>
              <a:gd name="adj2" fmla="val 55984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38200" y="2286000"/>
            <a:ext cx="2209800" cy="304800"/>
            <a:chOff x="480" y="1584"/>
            <a:chExt cx="1392" cy="192"/>
          </a:xfrm>
        </p:grpSpPr>
        <p:sp>
          <p:nvSpPr>
            <p:cNvPr id="27746" name="Oval 32"/>
            <p:cNvSpPr>
              <a:spLocks noChangeArrowheads="1"/>
            </p:cNvSpPr>
            <p:nvPr/>
          </p:nvSpPr>
          <p:spPr bwMode="auto">
            <a:xfrm>
              <a:off x="480" y="158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7" name="Oval 33"/>
            <p:cNvSpPr>
              <a:spLocks noChangeArrowheads="1"/>
            </p:cNvSpPr>
            <p:nvPr/>
          </p:nvSpPr>
          <p:spPr bwMode="auto">
            <a:xfrm>
              <a:off x="720" y="158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8" name="Oval 34"/>
            <p:cNvSpPr>
              <a:spLocks noChangeArrowheads="1"/>
            </p:cNvSpPr>
            <p:nvPr/>
          </p:nvSpPr>
          <p:spPr bwMode="auto">
            <a:xfrm>
              <a:off x="960" y="158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9" name="Oval 35"/>
            <p:cNvSpPr>
              <a:spLocks noChangeArrowheads="1"/>
            </p:cNvSpPr>
            <p:nvPr/>
          </p:nvSpPr>
          <p:spPr bwMode="auto">
            <a:xfrm>
              <a:off x="1200" y="158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0" name="Oval 36"/>
            <p:cNvSpPr>
              <a:spLocks noChangeArrowheads="1"/>
            </p:cNvSpPr>
            <p:nvPr/>
          </p:nvSpPr>
          <p:spPr bwMode="auto">
            <a:xfrm>
              <a:off x="1440" y="158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" name="Oval 37"/>
            <p:cNvSpPr>
              <a:spLocks noChangeArrowheads="1"/>
            </p:cNvSpPr>
            <p:nvPr/>
          </p:nvSpPr>
          <p:spPr bwMode="auto">
            <a:xfrm>
              <a:off x="1680" y="158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" name="Line 38"/>
            <p:cNvSpPr>
              <a:spLocks noChangeShapeType="1"/>
            </p:cNvSpPr>
            <p:nvPr/>
          </p:nvSpPr>
          <p:spPr bwMode="auto">
            <a:xfrm>
              <a:off x="672" y="1680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Line 39"/>
            <p:cNvSpPr>
              <a:spLocks noChangeShapeType="1"/>
            </p:cNvSpPr>
            <p:nvPr/>
          </p:nvSpPr>
          <p:spPr bwMode="auto">
            <a:xfrm>
              <a:off x="1392" y="1680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40"/>
            <p:cNvSpPr>
              <a:spLocks noChangeShapeType="1"/>
            </p:cNvSpPr>
            <p:nvPr/>
          </p:nvSpPr>
          <p:spPr bwMode="auto">
            <a:xfrm>
              <a:off x="1152" y="1680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41"/>
            <p:cNvSpPr>
              <a:spLocks noChangeShapeType="1"/>
            </p:cNvSpPr>
            <p:nvPr/>
          </p:nvSpPr>
          <p:spPr bwMode="auto">
            <a:xfrm>
              <a:off x="912" y="1680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42"/>
            <p:cNvSpPr>
              <a:spLocks noChangeShapeType="1"/>
            </p:cNvSpPr>
            <p:nvPr/>
          </p:nvSpPr>
          <p:spPr bwMode="auto">
            <a:xfrm>
              <a:off x="1632" y="1680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4440238" y="6089650"/>
            <a:ext cx="2036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4"/>
          <p:cNvSpPr>
            <a:spLocks/>
          </p:cNvSpPr>
          <p:nvPr/>
        </p:nvSpPr>
        <p:spPr bwMode="auto">
          <a:xfrm>
            <a:off x="4508500" y="5476875"/>
            <a:ext cx="461963" cy="557213"/>
          </a:xfrm>
          <a:custGeom>
            <a:avLst/>
            <a:gdLst>
              <a:gd name="T0" fmla="*/ 0 w 291"/>
              <a:gd name="T1" fmla="*/ 2147483647 h 351"/>
              <a:gd name="T2" fmla="*/ 2147483647 w 291"/>
              <a:gd name="T3" fmla="*/ 2147483647 h 351"/>
              <a:gd name="T4" fmla="*/ 2147483647 w 291"/>
              <a:gd name="T5" fmla="*/ 2147483647 h 351"/>
              <a:gd name="T6" fmla="*/ 2147483647 w 291"/>
              <a:gd name="T7" fmla="*/ 2147483647 h 351"/>
              <a:gd name="T8" fmla="*/ 2147483647 w 291"/>
              <a:gd name="T9" fmla="*/ 2147483647 h 351"/>
              <a:gd name="T10" fmla="*/ 2147483647 w 291"/>
              <a:gd name="T11" fmla="*/ 2147483647 h 351"/>
              <a:gd name="T12" fmla="*/ 2147483647 w 291"/>
              <a:gd name="T13" fmla="*/ 2147483647 h 351"/>
              <a:gd name="T14" fmla="*/ 2147483647 w 291"/>
              <a:gd name="T15" fmla="*/ 2147483647 h 351"/>
              <a:gd name="T16" fmla="*/ 2147483647 w 291"/>
              <a:gd name="T17" fmla="*/ 2147483647 h 3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1"/>
              <a:gd name="T28" fmla="*/ 0 h 351"/>
              <a:gd name="T29" fmla="*/ 291 w 291"/>
              <a:gd name="T30" fmla="*/ 351 h 3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1" h="351">
                <a:moveTo>
                  <a:pt x="0" y="346"/>
                </a:moveTo>
                <a:cubicBezTo>
                  <a:pt x="13" y="345"/>
                  <a:pt x="57" y="350"/>
                  <a:pt x="78" y="337"/>
                </a:cubicBezTo>
                <a:cubicBezTo>
                  <a:pt x="99" y="324"/>
                  <a:pt x="116" y="302"/>
                  <a:pt x="127" y="265"/>
                </a:cubicBezTo>
                <a:cubicBezTo>
                  <a:pt x="138" y="228"/>
                  <a:pt x="139" y="156"/>
                  <a:pt x="144" y="112"/>
                </a:cubicBezTo>
                <a:cubicBezTo>
                  <a:pt x="149" y="68"/>
                  <a:pt x="155" y="0"/>
                  <a:pt x="159" y="1"/>
                </a:cubicBezTo>
                <a:cubicBezTo>
                  <a:pt x="163" y="2"/>
                  <a:pt x="169" y="75"/>
                  <a:pt x="171" y="118"/>
                </a:cubicBezTo>
                <a:cubicBezTo>
                  <a:pt x="173" y="161"/>
                  <a:pt x="169" y="226"/>
                  <a:pt x="174" y="262"/>
                </a:cubicBezTo>
                <a:cubicBezTo>
                  <a:pt x="179" y="298"/>
                  <a:pt x="182" y="323"/>
                  <a:pt x="201" y="337"/>
                </a:cubicBezTo>
                <a:cubicBezTo>
                  <a:pt x="220" y="351"/>
                  <a:pt x="272" y="342"/>
                  <a:pt x="291" y="34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5"/>
          <p:cNvSpPr>
            <a:spLocks/>
          </p:cNvSpPr>
          <p:nvPr/>
        </p:nvSpPr>
        <p:spPr bwMode="auto">
          <a:xfrm>
            <a:off x="4976813" y="4979988"/>
            <a:ext cx="461962" cy="1055687"/>
          </a:xfrm>
          <a:custGeom>
            <a:avLst/>
            <a:gdLst>
              <a:gd name="T0" fmla="*/ 0 w 291"/>
              <a:gd name="T1" fmla="*/ 2147483647 h 351"/>
              <a:gd name="T2" fmla="*/ 2147483647 w 291"/>
              <a:gd name="T3" fmla="*/ 2147483647 h 351"/>
              <a:gd name="T4" fmla="*/ 2147483647 w 291"/>
              <a:gd name="T5" fmla="*/ 2147483647 h 351"/>
              <a:gd name="T6" fmla="*/ 2147483647 w 291"/>
              <a:gd name="T7" fmla="*/ 2147483647 h 351"/>
              <a:gd name="T8" fmla="*/ 2147483647 w 291"/>
              <a:gd name="T9" fmla="*/ 2147483647 h 351"/>
              <a:gd name="T10" fmla="*/ 2147483647 w 291"/>
              <a:gd name="T11" fmla="*/ 2147483647 h 351"/>
              <a:gd name="T12" fmla="*/ 2147483647 w 291"/>
              <a:gd name="T13" fmla="*/ 2147483647 h 351"/>
              <a:gd name="T14" fmla="*/ 2147483647 w 291"/>
              <a:gd name="T15" fmla="*/ 2147483647 h 351"/>
              <a:gd name="T16" fmla="*/ 2147483647 w 291"/>
              <a:gd name="T17" fmla="*/ 2147483647 h 3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1"/>
              <a:gd name="T28" fmla="*/ 0 h 351"/>
              <a:gd name="T29" fmla="*/ 291 w 291"/>
              <a:gd name="T30" fmla="*/ 351 h 3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1" h="351">
                <a:moveTo>
                  <a:pt x="0" y="346"/>
                </a:moveTo>
                <a:cubicBezTo>
                  <a:pt x="13" y="345"/>
                  <a:pt x="57" y="350"/>
                  <a:pt x="78" y="337"/>
                </a:cubicBezTo>
                <a:cubicBezTo>
                  <a:pt x="99" y="324"/>
                  <a:pt x="116" y="302"/>
                  <a:pt x="127" y="265"/>
                </a:cubicBezTo>
                <a:cubicBezTo>
                  <a:pt x="138" y="228"/>
                  <a:pt x="139" y="156"/>
                  <a:pt x="144" y="112"/>
                </a:cubicBezTo>
                <a:cubicBezTo>
                  <a:pt x="149" y="68"/>
                  <a:pt x="155" y="0"/>
                  <a:pt x="159" y="1"/>
                </a:cubicBezTo>
                <a:cubicBezTo>
                  <a:pt x="163" y="2"/>
                  <a:pt x="169" y="75"/>
                  <a:pt x="171" y="118"/>
                </a:cubicBezTo>
                <a:cubicBezTo>
                  <a:pt x="173" y="161"/>
                  <a:pt x="169" y="226"/>
                  <a:pt x="174" y="262"/>
                </a:cubicBezTo>
                <a:cubicBezTo>
                  <a:pt x="179" y="298"/>
                  <a:pt x="182" y="323"/>
                  <a:pt x="201" y="337"/>
                </a:cubicBezTo>
                <a:cubicBezTo>
                  <a:pt x="220" y="351"/>
                  <a:pt x="272" y="342"/>
                  <a:pt x="291" y="34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6"/>
          <p:cNvSpPr>
            <a:spLocks/>
          </p:cNvSpPr>
          <p:nvPr/>
        </p:nvSpPr>
        <p:spPr bwMode="auto">
          <a:xfrm>
            <a:off x="5429250" y="5243513"/>
            <a:ext cx="461963" cy="782637"/>
          </a:xfrm>
          <a:custGeom>
            <a:avLst/>
            <a:gdLst>
              <a:gd name="T0" fmla="*/ 0 w 291"/>
              <a:gd name="T1" fmla="*/ 2147483647 h 351"/>
              <a:gd name="T2" fmla="*/ 2147483647 w 291"/>
              <a:gd name="T3" fmla="*/ 2147483647 h 351"/>
              <a:gd name="T4" fmla="*/ 2147483647 w 291"/>
              <a:gd name="T5" fmla="*/ 2147483647 h 351"/>
              <a:gd name="T6" fmla="*/ 2147483647 w 291"/>
              <a:gd name="T7" fmla="*/ 2147483647 h 351"/>
              <a:gd name="T8" fmla="*/ 2147483647 w 291"/>
              <a:gd name="T9" fmla="*/ 2147483647 h 351"/>
              <a:gd name="T10" fmla="*/ 2147483647 w 291"/>
              <a:gd name="T11" fmla="*/ 2147483647 h 351"/>
              <a:gd name="T12" fmla="*/ 2147483647 w 291"/>
              <a:gd name="T13" fmla="*/ 2147483647 h 351"/>
              <a:gd name="T14" fmla="*/ 2147483647 w 291"/>
              <a:gd name="T15" fmla="*/ 2147483647 h 351"/>
              <a:gd name="T16" fmla="*/ 2147483647 w 291"/>
              <a:gd name="T17" fmla="*/ 2147483647 h 3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1"/>
              <a:gd name="T28" fmla="*/ 0 h 351"/>
              <a:gd name="T29" fmla="*/ 291 w 291"/>
              <a:gd name="T30" fmla="*/ 351 h 3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1" h="351">
                <a:moveTo>
                  <a:pt x="0" y="346"/>
                </a:moveTo>
                <a:cubicBezTo>
                  <a:pt x="13" y="345"/>
                  <a:pt x="57" y="350"/>
                  <a:pt x="78" y="337"/>
                </a:cubicBezTo>
                <a:cubicBezTo>
                  <a:pt x="99" y="324"/>
                  <a:pt x="116" y="302"/>
                  <a:pt x="127" y="265"/>
                </a:cubicBezTo>
                <a:cubicBezTo>
                  <a:pt x="138" y="228"/>
                  <a:pt x="139" y="156"/>
                  <a:pt x="144" y="112"/>
                </a:cubicBezTo>
                <a:cubicBezTo>
                  <a:pt x="149" y="68"/>
                  <a:pt x="155" y="0"/>
                  <a:pt x="159" y="1"/>
                </a:cubicBezTo>
                <a:cubicBezTo>
                  <a:pt x="163" y="2"/>
                  <a:pt x="169" y="75"/>
                  <a:pt x="171" y="118"/>
                </a:cubicBezTo>
                <a:cubicBezTo>
                  <a:pt x="173" y="161"/>
                  <a:pt x="169" y="226"/>
                  <a:pt x="174" y="262"/>
                </a:cubicBezTo>
                <a:cubicBezTo>
                  <a:pt x="179" y="298"/>
                  <a:pt x="182" y="323"/>
                  <a:pt x="201" y="337"/>
                </a:cubicBezTo>
                <a:cubicBezTo>
                  <a:pt x="220" y="351"/>
                  <a:pt x="272" y="342"/>
                  <a:pt x="291" y="3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47"/>
          <p:cNvSpPr>
            <a:spLocks/>
          </p:cNvSpPr>
          <p:nvPr/>
        </p:nvSpPr>
        <p:spPr bwMode="auto">
          <a:xfrm>
            <a:off x="5881688" y="5627688"/>
            <a:ext cx="461962" cy="388937"/>
          </a:xfrm>
          <a:custGeom>
            <a:avLst/>
            <a:gdLst>
              <a:gd name="T0" fmla="*/ 0 w 291"/>
              <a:gd name="T1" fmla="*/ 2147483647 h 351"/>
              <a:gd name="T2" fmla="*/ 2147483647 w 291"/>
              <a:gd name="T3" fmla="*/ 2147483647 h 351"/>
              <a:gd name="T4" fmla="*/ 2147483647 w 291"/>
              <a:gd name="T5" fmla="*/ 2147483647 h 351"/>
              <a:gd name="T6" fmla="*/ 2147483647 w 291"/>
              <a:gd name="T7" fmla="*/ 2147483647 h 351"/>
              <a:gd name="T8" fmla="*/ 2147483647 w 291"/>
              <a:gd name="T9" fmla="*/ 2147483647 h 351"/>
              <a:gd name="T10" fmla="*/ 2147483647 w 291"/>
              <a:gd name="T11" fmla="*/ 2147483647 h 351"/>
              <a:gd name="T12" fmla="*/ 2147483647 w 291"/>
              <a:gd name="T13" fmla="*/ 2147483647 h 351"/>
              <a:gd name="T14" fmla="*/ 2147483647 w 291"/>
              <a:gd name="T15" fmla="*/ 2147483647 h 351"/>
              <a:gd name="T16" fmla="*/ 2147483647 w 291"/>
              <a:gd name="T17" fmla="*/ 2147483647 h 3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1"/>
              <a:gd name="T28" fmla="*/ 0 h 351"/>
              <a:gd name="T29" fmla="*/ 291 w 291"/>
              <a:gd name="T30" fmla="*/ 351 h 3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1" h="351">
                <a:moveTo>
                  <a:pt x="0" y="346"/>
                </a:moveTo>
                <a:cubicBezTo>
                  <a:pt x="13" y="345"/>
                  <a:pt x="57" y="350"/>
                  <a:pt x="78" y="337"/>
                </a:cubicBezTo>
                <a:cubicBezTo>
                  <a:pt x="99" y="324"/>
                  <a:pt x="116" y="302"/>
                  <a:pt x="127" y="265"/>
                </a:cubicBezTo>
                <a:cubicBezTo>
                  <a:pt x="138" y="228"/>
                  <a:pt x="139" y="156"/>
                  <a:pt x="144" y="112"/>
                </a:cubicBezTo>
                <a:cubicBezTo>
                  <a:pt x="149" y="68"/>
                  <a:pt x="155" y="0"/>
                  <a:pt x="159" y="1"/>
                </a:cubicBezTo>
                <a:cubicBezTo>
                  <a:pt x="163" y="2"/>
                  <a:pt x="169" y="75"/>
                  <a:pt x="171" y="118"/>
                </a:cubicBezTo>
                <a:cubicBezTo>
                  <a:pt x="173" y="161"/>
                  <a:pt x="169" y="226"/>
                  <a:pt x="174" y="262"/>
                </a:cubicBezTo>
                <a:cubicBezTo>
                  <a:pt x="179" y="298"/>
                  <a:pt x="182" y="323"/>
                  <a:pt x="201" y="337"/>
                </a:cubicBezTo>
                <a:cubicBezTo>
                  <a:pt x="220" y="351"/>
                  <a:pt x="272" y="342"/>
                  <a:pt x="291" y="34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518025" y="6011863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o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4978400" y="6011863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1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5438775" y="6011863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2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5899150" y="6011863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3</a:t>
            </a:r>
          </a:p>
        </p:txBody>
      </p:sp>
      <p:pic>
        <p:nvPicPr>
          <p:cNvPr id="50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838" y="5397500"/>
            <a:ext cx="420687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1" name="Picture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125" y="5281613"/>
            <a:ext cx="420688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2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8400" y="4572000"/>
            <a:ext cx="420688" cy="347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3" name="Picture 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6563" y="4811713"/>
            <a:ext cx="430212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3200400" y="4800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b="1" dirty="0">
                <a:ea typeface="Gulim" pitchFamily="34" charset="-127"/>
              </a:rPr>
              <a:t>  </a:t>
            </a:r>
            <a:r>
              <a:rPr lang="en-US" sz="2000" b="1" dirty="0" err="1">
                <a:ea typeface="Gulim" pitchFamily="34" charset="-127"/>
              </a:rPr>
              <a:t>Isotopomers</a:t>
            </a:r>
            <a:endParaRPr lang="en-US" sz="2000" b="1" dirty="0">
              <a:ea typeface="Gulim" pitchFamily="34" charset="-127"/>
            </a:endParaRPr>
          </a:p>
        </p:txBody>
      </p:sp>
      <p:pic>
        <p:nvPicPr>
          <p:cNvPr id="55" name="Picture 57"/>
          <p:cNvPicPr>
            <a:picLocks noChangeAspect="1" noChangeArrowheads="1"/>
          </p:cNvPicPr>
          <p:nvPr/>
        </p:nvPicPr>
        <p:blipFill>
          <a:blip r:embed="rId9" cstate="print"/>
          <a:srcRect l="2885" t="4367" r="2885" b="4367"/>
          <a:stretch>
            <a:fillRect/>
          </a:stretch>
        </p:blipFill>
        <p:spPr bwMode="auto">
          <a:xfrm>
            <a:off x="533400" y="3733800"/>
            <a:ext cx="2362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8" descr="j02857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867275"/>
            <a:ext cx="1981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9"/>
          <p:cNvGrpSpPr>
            <a:grpSpLocks/>
          </p:cNvGrpSpPr>
          <p:nvPr/>
        </p:nvGrpSpPr>
        <p:grpSpPr bwMode="auto">
          <a:xfrm rot="1241727">
            <a:off x="6648450" y="2209800"/>
            <a:ext cx="590550" cy="152400"/>
            <a:chOff x="3948" y="384"/>
            <a:chExt cx="372" cy="96"/>
          </a:xfrm>
        </p:grpSpPr>
        <p:sp>
          <p:nvSpPr>
            <p:cNvPr id="27736" name="Oval 60"/>
            <p:cNvSpPr>
              <a:spLocks noChangeArrowheads="1"/>
            </p:cNvSpPr>
            <p:nvPr/>
          </p:nvSpPr>
          <p:spPr bwMode="auto">
            <a:xfrm>
              <a:off x="3962" y="384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7" name="Oval 61"/>
            <p:cNvSpPr>
              <a:spLocks noChangeArrowheads="1"/>
            </p:cNvSpPr>
            <p:nvPr/>
          </p:nvSpPr>
          <p:spPr bwMode="auto">
            <a:xfrm>
              <a:off x="4037" y="384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8" name="Oval 62"/>
            <p:cNvSpPr>
              <a:spLocks noChangeArrowheads="1"/>
            </p:cNvSpPr>
            <p:nvPr/>
          </p:nvSpPr>
          <p:spPr bwMode="auto">
            <a:xfrm>
              <a:off x="4111" y="384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9" name="Oval 63"/>
            <p:cNvSpPr>
              <a:spLocks noChangeArrowheads="1"/>
            </p:cNvSpPr>
            <p:nvPr/>
          </p:nvSpPr>
          <p:spPr bwMode="auto">
            <a:xfrm>
              <a:off x="4186" y="384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0" name="Oval 64"/>
            <p:cNvSpPr>
              <a:spLocks noChangeArrowheads="1"/>
            </p:cNvSpPr>
            <p:nvPr/>
          </p:nvSpPr>
          <p:spPr bwMode="auto">
            <a:xfrm>
              <a:off x="4260" y="384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Line 65"/>
            <p:cNvSpPr>
              <a:spLocks noChangeShapeType="1"/>
            </p:cNvSpPr>
            <p:nvPr/>
          </p:nvSpPr>
          <p:spPr bwMode="auto">
            <a:xfrm>
              <a:off x="3948" y="432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66"/>
            <p:cNvSpPr>
              <a:spLocks noChangeShapeType="1"/>
            </p:cNvSpPr>
            <p:nvPr/>
          </p:nvSpPr>
          <p:spPr bwMode="auto">
            <a:xfrm>
              <a:off x="4171" y="432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67"/>
            <p:cNvSpPr>
              <a:spLocks noChangeShapeType="1"/>
            </p:cNvSpPr>
            <p:nvPr/>
          </p:nvSpPr>
          <p:spPr bwMode="auto">
            <a:xfrm>
              <a:off x="4097" y="432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68"/>
            <p:cNvSpPr>
              <a:spLocks noChangeShapeType="1"/>
            </p:cNvSpPr>
            <p:nvPr/>
          </p:nvSpPr>
          <p:spPr bwMode="auto">
            <a:xfrm>
              <a:off x="4022" y="432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69"/>
            <p:cNvSpPr>
              <a:spLocks noChangeShapeType="1"/>
            </p:cNvSpPr>
            <p:nvPr/>
          </p:nvSpPr>
          <p:spPr bwMode="auto">
            <a:xfrm>
              <a:off x="4246" y="432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 rot="-1530832">
            <a:off x="7391400" y="3276600"/>
            <a:ext cx="457200" cy="152400"/>
            <a:chOff x="4860" y="192"/>
            <a:chExt cx="288" cy="96"/>
          </a:xfrm>
        </p:grpSpPr>
        <p:sp>
          <p:nvSpPr>
            <p:cNvPr id="27729" name="Oval 71"/>
            <p:cNvSpPr>
              <a:spLocks noChangeArrowheads="1"/>
            </p:cNvSpPr>
            <p:nvPr/>
          </p:nvSpPr>
          <p:spPr bwMode="auto">
            <a:xfrm>
              <a:off x="4860" y="192"/>
              <a:ext cx="60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0" name="Oval 72"/>
            <p:cNvSpPr>
              <a:spLocks noChangeArrowheads="1"/>
            </p:cNvSpPr>
            <p:nvPr/>
          </p:nvSpPr>
          <p:spPr bwMode="auto">
            <a:xfrm>
              <a:off x="4934" y="192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Oval 73"/>
            <p:cNvSpPr>
              <a:spLocks noChangeArrowheads="1"/>
            </p:cNvSpPr>
            <p:nvPr/>
          </p:nvSpPr>
          <p:spPr bwMode="auto">
            <a:xfrm>
              <a:off x="5009" y="192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Oval 74"/>
            <p:cNvSpPr>
              <a:spLocks noChangeArrowheads="1"/>
            </p:cNvSpPr>
            <p:nvPr/>
          </p:nvSpPr>
          <p:spPr bwMode="auto">
            <a:xfrm>
              <a:off x="5088" y="192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3" name="Line 75"/>
            <p:cNvSpPr>
              <a:spLocks noChangeShapeType="1"/>
            </p:cNvSpPr>
            <p:nvPr/>
          </p:nvSpPr>
          <p:spPr bwMode="auto">
            <a:xfrm>
              <a:off x="4920" y="240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76"/>
            <p:cNvSpPr>
              <a:spLocks noChangeShapeType="1"/>
            </p:cNvSpPr>
            <p:nvPr/>
          </p:nvSpPr>
          <p:spPr bwMode="auto">
            <a:xfrm>
              <a:off x="5069" y="240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Line 77"/>
            <p:cNvSpPr>
              <a:spLocks noChangeShapeType="1"/>
            </p:cNvSpPr>
            <p:nvPr/>
          </p:nvSpPr>
          <p:spPr bwMode="auto">
            <a:xfrm>
              <a:off x="4994" y="240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 rot="-856063">
            <a:off x="5791200" y="2743200"/>
            <a:ext cx="331788" cy="152400"/>
            <a:chOff x="3835" y="528"/>
            <a:chExt cx="209" cy="96"/>
          </a:xfrm>
        </p:grpSpPr>
        <p:sp>
          <p:nvSpPr>
            <p:cNvPr id="27724" name="Oval 79"/>
            <p:cNvSpPr>
              <a:spLocks noChangeArrowheads="1"/>
            </p:cNvSpPr>
            <p:nvPr/>
          </p:nvSpPr>
          <p:spPr bwMode="auto">
            <a:xfrm>
              <a:off x="3835" y="528"/>
              <a:ext cx="60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Oval 80"/>
            <p:cNvSpPr>
              <a:spLocks noChangeArrowheads="1"/>
            </p:cNvSpPr>
            <p:nvPr/>
          </p:nvSpPr>
          <p:spPr bwMode="auto">
            <a:xfrm>
              <a:off x="3909" y="528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6" name="Oval 81"/>
            <p:cNvSpPr>
              <a:spLocks noChangeArrowheads="1"/>
            </p:cNvSpPr>
            <p:nvPr/>
          </p:nvSpPr>
          <p:spPr bwMode="auto">
            <a:xfrm>
              <a:off x="3984" y="528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7" name="Line 82"/>
            <p:cNvSpPr>
              <a:spLocks noChangeShapeType="1"/>
            </p:cNvSpPr>
            <p:nvPr/>
          </p:nvSpPr>
          <p:spPr bwMode="auto">
            <a:xfrm>
              <a:off x="3895" y="576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Line 83"/>
            <p:cNvSpPr>
              <a:spLocks noChangeShapeType="1"/>
            </p:cNvSpPr>
            <p:nvPr/>
          </p:nvSpPr>
          <p:spPr bwMode="auto">
            <a:xfrm>
              <a:off x="3969" y="576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4"/>
          <p:cNvGrpSpPr>
            <a:grpSpLocks/>
          </p:cNvGrpSpPr>
          <p:nvPr/>
        </p:nvGrpSpPr>
        <p:grpSpPr bwMode="auto">
          <a:xfrm rot="861963">
            <a:off x="4724400" y="2514600"/>
            <a:ext cx="354013" cy="152400"/>
            <a:chOff x="4939" y="576"/>
            <a:chExt cx="223" cy="96"/>
          </a:xfrm>
        </p:grpSpPr>
        <p:sp>
          <p:nvSpPr>
            <p:cNvPr id="27718" name="Oval 85"/>
            <p:cNvSpPr>
              <a:spLocks noChangeArrowheads="1"/>
            </p:cNvSpPr>
            <p:nvPr/>
          </p:nvSpPr>
          <p:spPr bwMode="auto">
            <a:xfrm>
              <a:off x="4953" y="576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Oval 86"/>
            <p:cNvSpPr>
              <a:spLocks noChangeArrowheads="1"/>
            </p:cNvSpPr>
            <p:nvPr/>
          </p:nvSpPr>
          <p:spPr bwMode="auto">
            <a:xfrm>
              <a:off x="5028" y="576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0" name="Oval 87"/>
            <p:cNvSpPr>
              <a:spLocks noChangeArrowheads="1"/>
            </p:cNvSpPr>
            <p:nvPr/>
          </p:nvSpPr>
          <p:spPr bwMode="auto">
            <a:xfrm>
              <a:off x="5102" y="576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1" name="Line 88"/>
            <p:cNvSpPr>
              <a:spLocks noChangeShapeType="1"/>
            </p:cNvSpPr>
            <p:nvPr/>
          </p:nvSpPr>
          <p:spPr bwMode="auto">
            <a:xfrm>
              <a:off x="5013" y="624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89"/>
            <p:cNvSpPr>
              <a:spLocks noChangeShapeType="1"/>
            </p:cNvSpPr>
            <p:nvPr/>
          </p:nvSpPr>
          <p:spPr bwMode="auto">
            <a:xfrm>
              <a:off x="4939" y="624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90"/>
            <p:cNvSpPr>
              <a:spLocks noChangeShapeType="1"/>
            </p:cNvSpPr>
            <p:nvPr/>
          </p:nvSpPr>
          <p:spPr bwMode="auto">
            <a:xfrm>
              <a:off x="5088" y="624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1"/>
          <p:cNvGrpSpPr>
            <a:grpSpLocks/>
          </p:cNvGrpSpPr>
          <p:nvPr/>
        </p:nvGrpSpPr>
        <p:grpSpPr bwMode="auto">
          <a:xfrm rot="792298">
            <a:off x="7459663" y="2209800"/>
            <a:ext cx="236537" cy="152400"/>
            <a:chOff x="5013" y="576"/>
            <a:chExt cx="149" cy="96"/>
          </a:xfrm>
        </p:grpSpPr>
        <p:sp>
          <p:nvSpPr>
            <p:cNvPr id="27714" name="Oval 92"/>
            <p:cNvSpPr>
              <a:spLocks noChangeArrowheads="1"/>
            </p:cNvSpPr>
            <p:nvPr/>
          </p:nvSpPr>
          <p:spPr bwMode="auto">
            <a:xfrm>
              <a:off x="5028" y="576"/>
              <a:ext cx="6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Oval 93"/>
            <p:cNvSpPr>
              <a:spLocks noChangeArrowheads="1"/>
            </p:cNvSpPr>
            <p:nvPr/>
          </p:nvSpPr>
          <p:spPr bwMode="auto">
            <a:xfrm>
              <a:off x="5102" y="576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Line 94"/>
            <p:cNvSpPr>
              <a:spLocks noChangeShapeType="1"/>
            </p:cNvSpPr>
            <p:nvPr/>
          </p:nvSpPr>
          <p:spPr bwMode="auto">
            <a:xfrm>
              <a:off x="5013" y="624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95"/>
            <p:cNvSpPr>
              <a:spLocks noChangeShapeType="1"/>
            </p:cNvSpPr>
            <p:nvPr/>
          </p:nvSpPr>
          <p:spPr bwMode="auto">
            <a:xfrm>
              <a:off x="5088" y="624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7840663" y="3505200"/>
            <a:ext cx="236537" cy="152400"/>
            <a:chOff x="4634" y="240"/>
            <a:chExt cx="149" cy="96"/>
          </a:xfrm>
        </p:grpSpPr>
        <p:sp>
          <p:nvSpPr>
            <p:cNvPr id="27710" name="Oval 97"/>
            <p:cNvSpPr>
              <a:spLocks noChangeArrowheads="1"/>
            </p:cNvSpPr>
            <p:nvPr/>
          </p:nvSpPr>
          <p:spPr bwMode="auto">
            <a:xfrm>
              <a:off x="4649" y="240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Oval 98"/>
            <p:cNvSpPr>
              <a:spLocks noChangeArrowheads="1"/>
            </p:cNvSpPr>
            <p:nvPr/>
          </p:nvSpPr>
          <p:spPr bwMode="auto">
            <a:xfrm>
              <a:off x="4723" y="240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Line 99"/>
            <p:cNvSpPr>
              <a:spLocks noChangeShapeType="1"/>
            </p:cNvSpPr>
            <p:nvPr/>
          </p:nvSpPr>
          <p:spPr bwMode="auto">
            <a:xfrm>
              <a:off x="4634" y="288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100"/>
            <p:cNvSpPr>
              <a:spLocks noChangeShapeType="1"/>
            </p:cNvSpPr>
            <p:nvPr/>
          </p:nvSpPr>
          <p:spPr bwMode="auto">
            <a:xfrm>
              <a:off x="4709" y="288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01"/>
          <p:cNvGrpSpPr>
            <a:grpSpLocks/>
          </p:cNvGrpSpPr>
          <p:nvPr/>
        </p:nvGrpSpPr>
        <p:grpSpPr bwMode="auto">
          <a:xfrm rot="1713560">
            <a:off x="6477000" y="3352800"/>
            <a:ext cx="331788" cy="152400"/>
            <a:chOff x="3835" y="528"/>
            <a:chExt cx="209" cy="96"/>
          </a:xfrm>
        </p:grpSpPr>
        <p:sp>
          <p:nvSpPr>
            <p:cNvPr id="27705" name="Oval 102"/>
            <p:cNvSpPr>
              <a:spLocks noChangeArrowheads="1"/>
            </p:cNvSpPr>
            <p:nvPr/>
          </p:nvSpPr>
          <p:spPr bwMode="auto">
            <a:xfrm>
              <a:off x="3835" y="528"/>
              <a:ext cx="60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Oval 103"/>
            <p:cNvSpPr>
              <a:spLocks noChangeArrowheads="1"/>
            </p:cNvSpPr>
            <p:nvPr/>
          </p:nvSpPr>
          <p:spPr bwMode="auto">
            <a:xfrm>
              <a:off x="3909" y="528"/>
              <a:ext cx="6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Oval 104"/>
            <p:cNvSpPr>
              <a:spLocks noChangeArrowheads="1"/>
            </p:cNvSpPr>
            <p:nvPr/>
          </p:nvSpPr>
          <p:spPr bwMode="auto">
            <a:xfrm>
              <a:off x="3984" y="528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105"/>
            <p:cNvSpPr>
              <a:spLocks noChangeShapeType="1"/>
            </p:cNvSpPr>
            <p:nvPr/>
          </p:nvSpPr>
          <p:spPr bwMode="auto">
            <a:xfrm>
              <a:off x="3895" y="576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106"/>
            <p:cNvSpPr>
              <a:spLocks noChangeShapeType="1"/>
            </p:cNvSpPr>
            <p:nvPr/>
          </p:nvSpPr>
          <p:spPr bwMode="auto">
            <a:xfrm>
              <a:off x="3969" y="576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07"/>
          <p:cNvGrpSpPr>
            <a:grpSpLocks/>
          </p:cNvGrpSpPr>
          <p:nvPr/>
        </p:nvGrpSpPr>
        <p:grpSpPr bwMode="auto">
          <a:xfrm rot="-856063">
            <a:off x="7696200" y="1905000"/>
            <a:ext cx="331788" cy="152400"/>
            <a:chOff x="3835" y="528"/>
            <a:chExt cx="209" cy="96"/>
          </a:xfrm>
        </p:grpSpPr>
        <p:sp>
          <p:nvSpPr>
            <p:cNvPr id="27700" name="Oval 108"/>
            <p:cNvSpPr>
              <a:spLocks noChangeArrowheads="1"/>
            </p:cNvSpPr>
            <p:nvPr/>
          </p:nvSpPr>
          <p:spPr bwMode="auto">
            <a:xfrm>
              <a:off x="3835" y="528"/>
              <a:ext cx="60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Oval 109"/>
            <p:cNvSpPr>
              <a:spLocks noChangeArrowheads="1"/>
            </p:cNvSpPr>
            <p:nvPr/>
          </p:nvSpPr>
          <p:spPr bwMode="auto">
            <a:xfrm>
              <a:off x="3909" y="528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Oval 110"/>
            <p:cNvSpPr>
              <a:spLocks noChangeArrowheads="1"/>
            </p:cNvSpPr>
            <p:nvPr/>
          </p:nvSpPr>
          <p:spPr bwMode="auto">
            <a:xfrm>
              <a:off x="3984" y="528"/>
              <a:ext cx="6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Line 111"/>
            <p:cNvSpPr>
              <a:spLocks noChangeShapeType="1"/>
            </p:cNvSpPr>
            <p:nvPr/>
          </p:nvSpPr>
          <p:spPr bwMode="auto">
            <a:xfrm>
              <a:off x="3895" y="576"/>
              <a:ext cx="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112"/>
            <p:cNvSpPr>
              <a:spLocks noChangeShapeType="1"/>
            </p:cNvSpPr>
            <p:nvPr/>
          </p:nvSpPr>
          <p:spPr bwMode="auto">
            <a:xfrm>
              <a:off x="3969" y="576"/>
              <a:ext cx="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9" name="Text Box 114"/>
          <p:cNvSpPr txBox="1">
            <a:spLocks noChangeArrowheads="1"/>
          </p:cNvSpPr>
          <p:nvPr/>
        </p:nvSpPr>
        <p:spPr bwMode="auto">
          <a:xfrm>
            <a:off x="73025" y="6010275"/>
            <a:ext cx="219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Adapted from Tang, 2007</a:t>
            </a:r>
          </a:p>
        </p:txBody>
      </p: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686800" cy="682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Metabolomics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4016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Cornerstone of bioinformatics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153400" cy="4495800"/>
          </a:xfrm>
        </p:spPr>
        <p:txBody>
          <a:bodyPr>
            <a:normAutofit lnSpcReduction="10000"/>
          </a:bodyPr>
          <a:lstStyle/>
          <a:p>
            <a:pPr marL="422910" indent="-457200">
              <a:defRPr/>
            </a:pPr>
            <a:r>
              <a:rPr lang="en-US" sz="3200" dirty="0" smtClean="0"/>
              <a:t>Exploit relationships among</a:t>
            </a:r>
          </a:p>
          <a:p>
            <a:pPr marL="422910" indent="-457200">
              <a:defRPr/>
            </a:pPr>
            <a:endParaRPr lang="en-US" dirty="0">
              <a:sym typeface="Wingdings" pitchFamily="2" charset="2"/>
            </a:endParaRPr>
          </a:p>
          <a:p>
            <a:pPr marL="422910" indent="-457200">
              <a:defRPr/>
            </a:pPr>
            <a:endParaRPr lang="en-US" sz="4300" dirty="0" smtClean="0">
              <a:sym typeface="Wingdings" pitchFamily="2" charset="2"/>
            </a:endParaRPr>
          </a:p>
          <a:p>
            <a:pPr marL="0" indent="0">
              <a:buNone/>
              <a:defRPr/>
            </a:pPr>
            <a:r>
              <a:rPr lang="en-US" sz="4300" dirty="0" smtClean="0">
                <a:sym typeface="Wingdings" pitchFamily="2" charset="2"/>
              </a:rPr>
              <a:t>			</a:t>
            </a:r>
            <a:endParaRPr lang="en-US" sz="3200" dirty="0" smtClean="0">
              <a:sym typeface="Wingdings" pitchFamily="2" charset="2"/>
            </a:endParaRPr>
          </a:p>
          <a:p>
            <a:pPr marL="422910" indent="-457200">
              <a:defRPr/>
            </a:pPr>
            <a:r>
              <a:rPr lang="en-US" dirty="0" smtClean="0">
                <a:sym typeface="Wingdings" pitchFamily="2" charset="2"/>
              </a:rPr>
              <a:t>Particularly, interested in how,</a:t>
            </a:r>
          </a:p>
          <a:p>
            <a:pPr marL="971550" lvl="1" indent="-457200">
              <a:defRPr/>
            </a:pPr>
            <a:r>
              <a:rPr lang="en-US" dirty="0" smtClean="0">
                <a:sym typeface="Wingdings" pitchFamily="2" charset="2"/>
              </a:rPr>
              <a:t>Sequence similarity relates to homology  </a:t>
            </a:r>
          </a:p>
          <a:p>
            <a:pPr marL="971550" lvl="1" indent="-457200">
              <a:defRPr/>
            </a:pPr>
            <a:r>
              <a:rPr lang="en-US" dirty="0" smtClean="0">
                <a:sym typeface="Wingdings" pitchFamily="2" charset="2"/>
              </a:rPr>
              <a:t>Homology relates to the structure, function, and evolution of a protein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30225" y="5678488"/>
            <a:ext cx="7696200" cy="646112"/>
          </a:xfrm>
          <a:prstGeom prst="rect">
            <a:avLst/>
          </a:prstGeom>
          <a:solidFill>
            <a:schemeClr val="bg1"/>
          </a:solidFill>
          <a:ln w="28575" cap="rnd" cmpd="thickThin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u="sng">
                <a:solidFill>
                  <a:schemeClr val="accent2"/>
                </a:solidFill>
                <a:latin typeface="Tw Cen MT" pitchFamily="34" charset="0"/>
                <a:sym typeface="Wingdings" pitchFamily="2" charset="2"/>
              </a:rPr>
              <a:t>Definition</a:t>
            </a:r>
            <a:r>
              <a:rPr lang="en-US">
                <a:solidFill>
                  <a:schemeClr val="accent2"/>
                </a:solidFill>
                <a:latin typeface="Tw Cen MT" pitchFamily="34" charset="0"/>
                <a:sym typeface="Wingdings" pitchFamily="2" charset="2"/>
              </a:rPr>
              <a:t>:  </a:t>
            </a:r>
            <a:r>
              <a:rPr lang="en-US" b="1">
                <a:solidFill>
                  <a:schemeClr val="accent2"/>
                </a:solidFill>
                <a:latin typeface="Tw Cen MT" pitchFamily="34" charset="0"/>
                <a:sym typeface="Wingdings" pitchFamily="2" charset="2"/>
              </a:rPr>
              <a:t>Homology</a:t>
            </a:r>
            <a:r>
              <a:rPr lang="en-US">
                <a:solidFill>
                  <a:schemeClr val="accent2"/>
                </a:solidFill>
                <a:latin typeface="Tw Cen MT" pitchFamily="34" charset="0"/>
                <a:sym typeface="Wingdings" pitchFamily="2" charset="2"/>
              </a:rPr>
              <a:t> is the relationship of two sequences or structures that have descended from a common ancestor.</a:t>
            </a:r>
          </a:p>
        </p:txBody>
      </p:sp>
      <p:grpSp>
        <p:nvGrpSpPr>
          <p:cNvPr id="21509" name="Group 65"/>
          <p:cNvGrpSpPr>
            <a:grpSpLocks/>
          </p:cNvGrpSpPr>
          <p:nvPr/>
        </p:nvGrpSpPr>
        <p:grpSpPr bwMode="auto">
          <a:xfrm>
            <a:off x="3030537" y="1752600"/>
            <a:ext cx="3294063" cy="1768476"/>
            <a:chOff x="2881063" y="2209800"/>
            <a:chExt cx="3294517" cy="1769040"/>
          </a:xfrm>
        </p:grpSpPr>
        <p:sp>
          <p:nvSpPr>
            <p:cNvPr id="21510" name="Rectangle 13"/>
            <p:cNvSpPr>
              <a:spLocks noChangeArrowheads="1"/>
            </p:cNvSpPr>
            <p:nvPr/>
          </p:nvSpPr>
          <p:spPr bwMode="auto">
            <a:xfrm>
              <a:off x="3733668" y="2209800"/>
              <a:ext cx="1749667" cy="54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chemeClr val="accent2"/>
                  </a:solidFill>
                  <a:latin typeface="Tw Cen MT" pitchFamily="34" charset="0"/>
                </a:rPr>
                <a:t>Sequence</a:t>
              </a:r>
            </a:p>
          </p:txBody>
        </p:sp>
        <p:sp>
          <p:nvSpPr>
            <p:cNvPr id="21511" name="Rectangle 14"/>
            <p:cNvSpPr>
              <a:spLocks noChangeArrowheads="1"/>
            </p:cNvSpPr>
            <p:nvPr/>
          </p:nvSpPr>
          <p:spPr bwMode="auto">
            <a:xfrm>
              <a:off x="2881063" y="3429390"/>
              <a:ext cx="1505158" cy="54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chemeClr val="accent2"/>
                  </a:solidFill>
                  <a:latin typeface="Tw Cen MT" pitchFamily="34" charset="0"/>
                  <a:sym typeface="Wingdings" pitchFamily="2" charset="2"/>
                </a:rPr>
                <a:t>Structure</a:t>
              </a:r>
              <a:endParaRPr lang="en-US" sz="3000" dirty="0">
                <a:solidFill>
                  <a:schemeClr val="accent2"/>
                </a:solidFill>
                <a:latin typeface="Tw Cen MT" pitchFamily="34" charset="0"/>
              </a:endParaRPr>
            </a:p>
          </p:txBody>
        </p:sp>
        <p:sp>
          <p:nvSpPr>
            <p:cNvPr id="21512" name="Rectangle 15"/>
            <p:cNvSpPr>
              <a:spLocks noChangeArrowheads="1"/>
            </p:cNvSpPr>
            <p:nvPr/>
          </p:nvSpPr>
          <p:spPr bwMode="auto">
            <a:xfrm>
              <a:off x="4800615" y="3429389"/>
              <a:ext cx="1374965" cy="54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>
                  <a:solidFill>
                    <a:schemeClr val="accent2"/>
                  </a:solidFill>
                  <a:latin typeface="Tw Cen MT" pitchFamily="34" charset="0"/>
                  <a:sym typeface="Wingdings" pitchFamily="2" charset="2"/>
                </a:rPr>
                <a:t>Function</a:t>
              </a:r>
              <a:endParaRPr lang="en-US" sz="3000">
                <a:solidFill>
                  <a:schemeClr val="accent2"/>
                </a:solidFill>
                <a:latin typeface="Tw Cen MT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21510" idx="2"/>
              <a:endCxn id="21511" idx="0"/>
            </p:cNvCxnSpPr>
            <p:nvPr/>
          </p:nvCxnSpPr>
          <p:spPr>
            <a:xfrm rot="5400000">
              <a:off x="3831255" y="2652143"/>
              <a:ext cx="635203" cy="919289"/>
            </a:xfrm>
            <a:prstGeom prst="straightConnector1">
              <a:avLst/>
            </a:prstGeom>
            <a:ln w="25400" cap="rnd">
              <a:solidFill>
                <a:schemeClr val="accent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511" idx="0"/>
              <a:endCxn id="21512" idx="0"/>
            </p:cNvCxnSpPr>
            <p:nvPr/>
          </p:nvCxnSpPr>
          <p:spPr>
            <a:xfrm rot="5400000" flipH="1" flipV="1">
              <a:off x="4610883" y="2506130"/>
              <a:ext cx="1588" cy="1844929"/>
            </a:xfrm>
            <a:prstGeom prst="straightConnector1">
              <a:avLst/>
            </a:prstGeom>
            <a:ln w="25400" cap="rnd"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512" idx="0"/>
              <a:endCxn id="21510" idx="2"/>
            </p:cNvCxnSpPr>
            <p:nvPr/>
          </p:nvCxnSpPr>
          <p:spPr>
            <a:xfrm rot="16200000" flipV="1">
              <a:off x="4753721" y="2648967"/>
              <a:ext cx="635203" cy="925641"/>
            </a:xfrm>
            <a:prstGeom prst="straightConnector1">
              <a:avLst/>
            </a:prstGeom>
            <a:ln w="25400" cap="rnd"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4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Environmental Engineers &amp; Bioinformatics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10600" cy="5334000"/>
          </a:xfrm>
        </p:spPr>
        <p:txBody>
          <a:bodyPr anchor="ctr">
            <a:no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Environmental engineers can utilize bioinformatics tools </a:t>
            </a:r>
          </a:p>
          <a:p>
            <a:pPr lvl="2" eaLnBrk="1" hangingPunct="1">
              <a:spcBef>
                <a:spcPts val="0"/>
              </a:spcBef>
            </a:pP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to sort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to manage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o analyze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copious amounts of information that characterize complex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biological systems (</a:t>
            </a:r>
            <a:r>
              <a:rPr lang="en-US" sz="2400" i="1" dirty="0" smtClean="0"/>
              <a:t>e.g., </a:t>
            </a:r>
            <a:r>
              <a:rPr lang="en-US" sz="2400" dirty="0" smtClean="0"/>
              <a:t>wastewater treatment plants, wetlands, contaminated soils)…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…in order to monitor (or manipulate) the numbers and types of enzymes (or organisms) that influence the forms and rates of bioremediation. </a:t>
            </a:r>
          </a:p>
        </p:txBody>
      </p:sp>
    </p:spTree>
    <p:extLst>
      <p:ext uri="{BB962C8B-B14F-4D97-AF65-F5344CB8AC3E}">
        <p14:creationId xmlns:p14="http://schemas.microsoft.com/office/powerpoint/2010/main" val="34430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Up-regulation of Propane MO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29724520"/>
              </p:ext>
            </p:extLst>
          </p:nvPr>
        </p:nvGraphicFramePr>
        <p:xfrm>
          <a:off x="1752600" y="1143000"/>
          <a:ext cx="5506586" cy="417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99655" y="5444971"/>
            <a:ext cx="7924800" cy="830997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Expression levels. White </a:t>
            </a:r>
            <a:r>
              <a:rPr lang="en-US" sz="2400" dirty="0"/>
              <a:t>(□), </a:t>
            </a:r>
            <a:r>
              <a:rPr lang="en-US" sz="2400" dirty="0" smtClean="0"/>
              <a:t>RT-</a:t>
            </a:r>
            <a:r>
              <a:rPr lang="en-US" sz="2400" dirty="0" err="1" smtClean="0"/>
              <a:t>qPCR</a:t>
            </a:r>
            <a:r>
              <a:rPr lang="en-US" sz="2400" dirty="0" smtClean="0"/>
              <a:t> </a:t>
            </a:r>
            <a:r>
              <a:rPr lang="en-US" sz="2400" dirty="0"/>
              <a:t>and gray (■) spotted microarray. </a:t>
            </a:r>
            <a:r>
              <a:rPr lang="en-US" sz="2400" dirty="0" smtClean="0"/>
              <a:t>No </a:t>
            </a:r>
            <a:r>
              <a:rPr lang="en-US" sz="2400" i="1" dirty="0" err="1" smtClean="0"/>
              <a:t>prmB</a:t>
            </a:r>
            <a:r>
              <a:rPr lang="en-US" sz="2400" dirty="0" smtClean="0"/>
              <a:t> probes on microarray.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096992"/>
            <a:ext cx="291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Sharp, Sales et al. (2007). AEM.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Genetic Knockouts of MOs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81318500"/>
              </p:ext>
            </p:extLst>
          </p:nvPr>
        </p:nvGraphicFramePr>
        <p:xfrm>
          <a:off x="1905000" y="1295400"/>
          <a:ext cx="563880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228272"/>
            <a:ext cx="8305800" cy="1477328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 </a:t>
            </a:r>
            <a:r>
              <a:rPr lang="en-US" dirty="0">
                <a:solidFill>
                  <a:srgbClr val="000000"/>
                </a:solidFill>
              </a:rPr>
              <a:t>□</a:t>
            </a:r>
            <a:r>
              <a:rPr lang="en-US" dirty="0">
                <a:solidFill>
                  <a:srgbClr val="FF0000"/>
                </a:solidFill>
              </a:rPr>
              <a:t> = wild-type RHA1; </a:t>
            </a:r>
            <a:r>
              <a:rPr lang="en-US" dirty="0">
                <a:solidFill>
                  <a:srgbClr val="000000"/>
                </a:solidFill>
              </a:rPr>
              <a:t>▲</a:t>
            </a:r>
            <a:r>
              <a:rPr lang="en-US" dirty="0">
                <a:solidFill>
                  <a:srgbClr val="FF0000"/>
                </a:solidFill>
              </a:rPr>
              <a:t> = knockout mutant RHA1ΔalkB; </a:t>
            </a:r>
            <a:r>
              <a:rPr lang="en-US" dirty="0">
                <a:solidFill>
                  <a:srgbClr val="000000"/>
                </a:solidFill>
              </a:rPr>
              <a:t>◊</a:t>
            </a:r>
            <a:r>
              <a:rPr lang="en-US" dirty="0">
                <a:solidFill>
                  <a:srgbClr val="FF0000"/>
                </a:solidFill>
              </a:rPr>
              <a:t> = knockout mutant RHA1ΔprmA; and </a:t>
            </a:r>
            <a:r>
              <a:rPr lang="en-US" dirty="0">
                <a:solidFill>
                  <a:srgbClr val="000000"/>
                </a:solidFill>
              </a:rPr>
              <a:t>●</a:t>
            </a:r>
            <a:r>
              <a:rPr lang="en-US" dirty="0">
                <a:solidFill>
                  <a:srgbClr val="FF0000"/>
                </a:solidFill>
              </a:rPr>
              <a:t> = no cell control.  Cells were grown in LB medium and harvested in the late exponential phase of growth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r>
              <a:rPr lang="en-US" dirty="0">
                <a:solidFill>
                  <a:srgbClr val="FF0000"/>
                </a:solidFill>
              </a:rPr>
              <a:t>200 mg NDMA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 was added to each sample and NDMA monitored over time.  Error bars portray the mean deviation of biological replicates.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5464" y="4876800"/>
            <a:ext cx="291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Sharp, Sales et al. (2007). AEM.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Advances in high-throughput molecular and analytical </a:t>
            </a:r>
            <a:r>
              <a:rPr lang="en-US" sz="2400" dirty="0" smtClean="0"/>
              <a:t>techniques </a:t>
            </a:r>
            <a:r>
              <a:rPr lang="en-US" sz="2400" dirty="0"/>
              <a:t>provide </a:t>
            </a:r>
            <a:r>
              <a:rPr lang="en-US" sz="2400" dirty="0" smtClean="0"/>
              <a:t>tools to shed light on complex microbial systems</a:t>
            </a:r>
            <a:endParaRPr lang="en-US" sz="240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30" name="Picture 2" descr="http://microbes.nres.uiuc.edu/~images/Microbe%20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1905000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be 32"/>
          <p:cNvSpPr/>
          <p:nvPr/>
        </p:nvSpPr>
        <p:spPr>
          <a:xfrm>
            <a:off x="3037764" y="2362200"/>
            <a:ext cx="3066935" cy="2667000"/>
          </a:xfrm>
          <a:prstGeom prst="cube">
            <a:avLst>
              <a:gd name="adj" fmla="val 17125"/>
            </a:avLst>
          </a:prstGeom>
          <a:solidFill>
            <a:srgbClr val="000000">
              <a:alpha val="20000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10" name="Rectangle 9"/>
          <p:cNvSpPr/>
          <p:nvPr/>
        </p:nvSpPr>
        <p:spPr>
          <a:xfrm>
            <a:off x="0" y="3097982"/>
            <a:ext cx="2439835" cy="120032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Reactants</a:t>
            </a:r>
          </a:p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(substrates)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8095" y="3435702"/>
            <a:ext cx="187179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Products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Peeling back the “Black Box’’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783552" y="3326895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430808" y="3343309"/>
            <a:ext cx="624895" cy="7809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holidayinsights.com/moreholidays/December/flashl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68">
            <a:off x="2015996" y="2328195"/>
            <a:ext cx="997818" cy="7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for Propane MOs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779"/>
            <a:ext cx="2662077" cy="457642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81000" y="1311761"/>
            <a:ext cx="4561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Made oligonucleotide primers for PCR (</a:t>
            </a:r>
            <a:r>
              <a:rPr lang="en-US" sz="2400" dirty="0" err="1" smtClean="0"/>
              <a:t>PrMO</a:t>
            </a:r>
            <a:r>
              <a:rPr lang="en-US" sz="2400" dirty="0" smtClean="0"/>
              <a:t> Biomarker)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Based on multiple sequence alignment of known propane MO sequences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Expect PCR </a:t>
            </a:r>
            <a:r>
              <a:rPr lang="en-US" sz="2400" dirty="0" err="1" smtClean="0"/>
              <a:t>amplicon</a:t>
            </a:r>
            <a:r>
              <a:rPr lang="en-US" sz="2400" dirty="0" smtClean="0"/>
              <a:t> of 1400 bp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Primer only positive for </a:t>
            </a:r>
            <a:r>
              <a:rPr lang="en-US" sz="2400" i="1" dirty="0" smtClean="0"/>
              <a:t>Rhodococcus </a:t>
            </a:r>
            <a:r>
              <a:rPr lang="en-US" sz="2400" i="1" dirty="0" err="1" smtClean="0"/>
              <a:t>jostii</a:t>
            </a:r>
            <a:r>
              <a:rPr lang="en-US" sz="2400" dirty="0" smtClean="0"/>
              <a:t> RHA1 and </a:t>
            </a:r>
            <a:r>
              <a:rPr lang="en-US" sz="2400" i="1" dirty="0" smtClean="0"/>
              <a:t>Rhodococcus</a:t>
            </a:r>
            <a:r>
              <a:rPr lang="en-US" sz="2400" dirty="0" smtClean="0"/>
              <a:t> RR1 (not </a:t>
            </a:r>
            <a:r>
              <a:rPr lang="en-US" sz="2400" i="1" dirty="0" smtClean="0"/>
              <a:t>Mycobacterium vaccae </a:t>
            </a:r>
            <a:r>
              <a:rPr lang="en-US" sz="2400" dirty="0" smtClean="0"/>
              <a:t>JOB5)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 be used to make predictions for </a:t>
            </a:r>
            <a:r>
              <a:rPr lang="en-US" sz="2400" i="1" dirty="0" smtClean="0"/>
              <a:t>in vivo</a:t>
            </a:r>
            <a:r>
              <a:rPr lang="en-US" sz="2400" dirty="0" smtClean="0"/>
              <a:t> bioremediation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65618" y="5803574"/>
            <a:ext cx="2407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Sales et al. (2010). AEM.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Omics</a:t>
            </a:r>
            <a:r>
              <a: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dirty="0" smtClean="0"/>
              <a:t>guided NDMA degradation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Summary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Propane-enhanced, co-metabolic NDMA biodegradation is observed in RHA1 (like RR1)</a:t>
            </a:r>
          </a:p>
          <a:p>
            <a:pPr>
              <a:buFontTx/>
              <a:buChar char="-"/>
            </a:pPr>
            <a:r>
              <a:rPr lang="en-US" dirty="0" smtClean="0"/>
              <a:t>Propane MO operon (</a:t>
            </a:r>
            <a:r>
              <a:rPr lang="en-US" i="1" dirty="0" err="1" smtClean="0"/>
              <a:t>prm</a:t>
            </a:r>
            <a:r>
              <a:rPr lang="en-US" dirty="0" smtClean="0"/>
              <a:t>) is up-regulated during growth on propane in RHA1 and RR1, but not JOB5</a:t>
            </a:r>
          </a:p>
          <a:p>
            <a:pPr>
              <a:buFontTx/>
              <a:buChar char="-"/>
            </a:pPr>
            <a:r>
              <a:rPr lang="en-US" dirty="0" smtClean="0"/>
              <a:t>RHA1</a:t>
            </a:r>
            <a:r>
              <a:rPr lang="en-US" i="1" dirty="0" smtClean="0"/>
              <a:t> </a:t>
            </a:r>
            <a:r>
              <a:rPr lang="en-US" i="1" dirty="0" err="1" smtClean="0"/>
              <a:t>prm</a:t>
            </a:r>
            <a:r>
              <a:rPr lang="en-US" dirty="0" smtClean="0"/>
              <a:t> genetic mutant unable to degrade NDMA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36310"/>
            <a:ext cx="5029200" cy="1162925"/>
          </a:xfrm>
          <a:prstGeom prst="rect">
            <a:avLst/>
          </a:prstGeom>
        </p:spPr>
      </p:pic>
      <p:pic>
        <p:nvPicPr>
          <p:cNvPr id="6" name="Picture 5" descr="http://upload.wikimedia.org/wikipedia/commons/6/6c/NDM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22490"/>
            <a:ext cx="1597507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72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B</a:t>
            </a:r>
            <a:r>
              <a:rPr lang="en-US" sz="2400" dirty="0" smtClean="0"/>
              <a:t>iodegradation and biosynthesis processes are catalyzed by enzymes!</a:t>
            </a:r>
            <a:endParaRPr lang="en-US" sz="240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Molecular Biology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50040" y="4611538"/>
            <a:ext cx="857788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2"/>
                </a:solidFill>
                <a:latin typeface="Arial Narrow" pitchFamily="34" charset="0"/>
              </a:rPr>
              <a:t>DNA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(genes)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802" y="2484788"/>
            <a:ext cx="615085" cy="16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839" y="2528088"/>
            <a:ext cx="514246" cy="159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05464" y="4611538"/>
            <a:ext cx="1288995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RNA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(transcripts)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565990" y="4611538"/>
            <a:ext cx="1111062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Proteins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(enzymes)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http://xray.bmc.uu.se/~michiel/images/1GK8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29" y="2827586"/>
            <a:ext cx="1128968" cy="11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Curved Right Arrow 1027"/>
          <p:cNvSpPr/>
          <p:nvPr/>
        </p:nvSpPr>
        <p:spPr>
          <a:xfrm>
            <a:off x="627181" y="2495145"/>
            <a:ext cx="1019647" cy="952522"/>
          </a:xfrm>
          <a:prstGeom prst="curvedRightArrow">
            <a:avLst>
              <a:gd name="adj1" fmla="val 0"/>
              <a:gd name="adj2" fmla="val 21226"/>
              <a:gd name="adj3" fmla="val 192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9" name="Right Arrow 1028"/>
          <p:cNvSpPr/>
          <p:nvPr/>
        </p:nvSpPr>
        <p:spPr>
          <a:xfrm>
            <a:off x="2622643" y="3281000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922447" y="3313019"/>
            <a:ext cx="155448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>
            <a:off x="304800" y="2048006"/>
            <a:ext cx="13163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Replication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90727" y="2843481"/>
            <a:ext cx="151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Transcription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47267" y="2883137"/>
            <a:ext cx="1304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Translation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7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Advances in high throughput techniques, such as </a:t>
            </a:r>
            <a:r>
              <a:rPr lang="en-US" sz="2400" dirty="0" smtClean="0"/>
              <a:t>next generation sequencing technologies, </a:t>
            </a:r>
            <a:r>
              <a:rPr lang="en-US" sz="2400" dirty="0"/>
              <a:t>enable </a:t>
            </a:r>
            <a:r>
              <a:rPr lang="en-US" sz="2400" dirty="0" smtClean="0"/>
              <a:t>the study of </a:t>
            </a:r>
            <a:r>
              <a:rPr lang="en-US" sz="2400" dirty="0"/>
              <a:t>“everything” </a:t>
            </a:r>
            <a:r>
              <a:rPr lang="en-US" sz="2400" dirty="0" smtClean="0"/>
              <a:t>in microbiology.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“</a:t>
            </a:r>
            <a:r>
              <a:rPr lang="en-US" dirty="0" err="1" smtClean="0"/>
              <a:t>omes</a:t>
            </a:r>
            <a:r>
              <a:rPr lang="en-US" dirty="0" smtClean="0"/>
              <a:t>” and “</a:t>
            </a:r>
            <a:r>
              <a:rPr lang="en-US" dirty="0" err="1" smtClean="0"/>
              <a:t>omics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16407" y="4267200"/>
            <a:ext cx="882090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2"/>
                </a:solidFill>
                <a:latin typeface="Arial Narrow" pitchFamily="34" charset="0"/>
              </a:rPr>
              <a:t>DNA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(genes)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080" y="2301388"/>
            <a:ext cx="615085" cy="16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43702" y="5122952"/>
            <a:ext cx="10615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genomes</a:t>
            </a:r>
            <a:endParaRPr lang="en-US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5939135"/>
            <a:ext cx="17449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METAGENOMES</a:t>
            </a:r>
            <a:endParaRPr lang="en-US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04800" y="1143000"/>
            <a:ext cx="8686800" cy="537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873970" y="42672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single genes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2033" y="506214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all genes of an organism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2652" y="5909101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all genes of a microbial community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416685" y="4698797"/>
            <a:ext cx="135352" cy="347955"/>
          </a:xfrm>
          <a:prstGeom prst="downArrow">
            <a:avLst>
              <a:gd name="adj1" fmla="val 0"/>
              <a:gd name="adj2" fmla="val 696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5438833" y="5486400"/>
            <a:ext cx="135352" cy="347955"/>
          </a:xfrm>
          <a:prstGeom prst="downArrow">
            <a:avLst>
              <a:gd name="adj1" fmla="val 0"/>
              <a:gd name="adj2" fmla="val 696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72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“</a:t>
            </a:r>
            <a:r>
              <a:rPr lang="en-US" dirty="0" err="1" smtClean="0"/>
              <a:t>omes</a:t>
            </a:r>
            <a:r>
              <a:rPr lang="en-US" dirty="0" smtClean="0"/>
              <a:t>” and “</a:t>
            </a:r>
            <a:r>
              <a:rPr lang="en-US" dirty="0" err="1" smtClean="0"/>
              <a:t>omics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4242" y="3722402"/>
            <a:ext cx="882090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2"/>
                </a:solidFill>
                <a:latin typeface="Arial Narrow" pitchFamily="34" charset="0"/>
              </a:rPr>
              <a:t>DNA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(genes)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15" y="1756590"/>
            <a:ext cx="615085" cy="16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754" y="1723690"/>
            <a:ext cx="514246" cy="159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32021" y="3722402"/>
            <a:ext cx="1288995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RNA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(transcripts)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10557" y="3722402"/>
            <a:ext cx="1111062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Proteins</a:t>
            </a:r>
          </a:p>
          <a:p>
            <a:pPr algn="ctr" eaLnBrk="0" hangingPunct="0"/>
            <a:r>
              <a:rPr lang="en-US" b="1" dirty="0" smtClean="0">
                <a:latin typeface="Arial Narrow" pitchFamily="34" charset="0"/>
              </a:rPr>
              <a:t>(enzymes)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http://xray.bmc.uu.se/~michiel/images/1GK8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23188"/>
            <a:ext cx="1128968" cy="11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ight Arrow 1028"/>
          <p:cNvSpPr/>
          <p:nvPr/>
        </p:nvSpPr>
        <p:spPr>
          <a:xfrm>
            <a:off x="1630680" y="2476602"/>
            <a:ext cx="73152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764280" y="2508621"/>
            <a:ext cx="73152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1537" y="4578154"/>
            <a:ext cx="10615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genomes</a:t>
            </a:r>
            <a:endParaRPr lang="en-US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2357" y="4597264"/>
            <a:ext cx="16433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transcriptomes</a:t>
            </a:r>
            <a:endParaRPr lang="en-US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4357" y="4578154"/>
            <a:ext cx="12105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proteomes</a:t>
            </a:r>
            <a:endParaRPr lang="en-US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35" y="5394337"/>
            <a:ext cx="17449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METAGENOMES</a:t>
            </a:r>
            <a:endParaRPr lang="en-US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15157" y="5394337"/>
            <a:ext cx="25806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METATRANSCRIPTOMES</a:t>
            </a:r>
            <a:endParaRPr lang="en-US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9557" y="5394337"/>
            <a:ext cx="19998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METAPROTEOMES</a:t>
            </a:r>
            <a:endParaRPr lang="en-US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02680" y="2523410"/>
            <a:ext cx="731520" cy="166667"/>
          </a:xfrm>
          <a:prstGeom prst="rightArrow">
            <a:avLst>
              <a:gd name="adj1" fmla="val 0"/>
              <a:gd name="adj2" fmla="val 892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5647" y="1676400"/>
            <a:ext cx="1418753" cy="186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228213" y="3733775"/>
            <a:ext cx="1226478" cy="3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1" tIns="45686" rIns="91371" bIns="45686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M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etabolites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9014" y="4572270"/>
            <a:ext cx="13644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metabolome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67504" y="5385744"/>
            <a:ext cx="21478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METAMETABOLOME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18881</TotalTime>
  <Words>2880</Words>
  <Application>Microsoft Office PowerPoint</Application>
  <PresentationFormat>On-screen Show (4:3)</PresentationFormat>
  <Paragraphs>715</Paragraphs>
  <Slides>61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Acrobat Document</vt:lpstr>
      <vt:lpstr>Application of high-throughput molecular biology technologies to biological processes for biodegradation &amp; bioenergy production from wastewater </vt:lpstr>
      <vt:lpstr> The Amazing Microbial World</vt:lpstr>
      <vt:lpstr>Microbes, Humans, and the Environment</vt:lpstr>
      <vt:lpstr>“Black Box” Approach to Biological Processes</vt:lpstr>
      <vt:lpstr>“Black Box” Approach to Biological Processes</vt:lpstr>
      <vt:lpstr>Peeling back the “Black Box’’</vt:lpstr>
      <vt:lpstr>Central Dogma of Molecular Biology</vt:lpstr>
      <vt:lpstr>Era of “omes” and “omics”</vt:lpstr>
      <vt:lpstr>Era of “omes” and “omics”</vt:lpstr>
      <vt:lpstr>Application of “omics” to Environmental Engineering</vt:lpstr>
      <vt:lpstr>Application of “omics” to Environmental Engineering</vt:lpstr>
      <vt:lpstr>APPLICATION OF “OMICS”  TO  1,4-DIOXANE BIODEGRADATION</vt:lpstr>
      <vt:lpstr>Acknowledgements</vt:lpstr>
      <vt:lpstr>Emerging contaminant: 1,4-dioxane</vt:lpstr>
      <vt:lpstr>Emerging contaminant: 1,4-dioxane</vt:lpstr>
      <vt:lpstr>Emerging contaminant: 1,4-dioxane</vt:lpstr>
      <vt:lpstr>Biodegradation of 1,4-dioxane</vt:lpstr>
      <vt:lpstr>Pseudonocardia dioxanivorans CB1190</vt:lpstr>
      <vt:lpstr>Proposed metabolic pathway</vt:lpstr>
      <vt:lpstr>Functional genomics approach</vt:lpstr>
      <vt:lpstr>Genomic Sequencing at JGI</vt:lpstr>
      <vt:lpstr>Pseudonocardia dioxanivorans CB1190 Genome</vt:lpstr>
      <vt:lpstr>Pseudonocardia dioxanivorans CB1190 genome</vt:lpstr>
      <vt:lpstr>CB1190 Monooxygenases</vt:lpstr>
      <vt:lpstr>Application of Transcriptomics</vt:lpstr>
      <vt:lpstr>Transcriptomics of 1,4-dioxane biodegradation</vt:lpstr>
      <vt:lpstr>Transcriptomics of 1,4-dioxane biodegradation</vt:lpstr>
      <vt:lpstr>Transcriptomics of 1,4-dioxane biodegradation</vt:lpstr>
      <vt:lpstr>Revision of upper-portion of 1,4-dioxane pathway</vt:lpstr>
      <vt:lpstr>Metabolomics of 1,4-dioxane biodegradation</vt:lpstr>
      <vt:lpstr>Revision of lower portion of 1,4-dioxane pathway</vt:lpstr>
      <vt:lpstr>Revised pathway</vt:lpstr>
      <vt:lpstr>Closer look at upper pathway</vt:lpstr>
      <vt:lpstr>Confirmation THF MO Functional Activity</vt:lpstr>
      <vt:lpstr>Application of  “Omics” to 1,4-dioxane biodegradation</vt:lpstr>
      <vt:lpstr>PowerPoint Presentation</vt:lpstr>
      <vt:lpstr>OPPORTUNITIES FOR USE OF  HIGH-THROUGHPUT TECHNIQUES IN ENGINEERING WASTE-TO-ENERGY BIOTECHNOLOGIES</vt:lpstr>
      <vt:lpstr>Wastewater Treatment Plants (WWTPs)</vt:lpstr>
      <vt:lpstr>Rethinking Wastewater Treatment</vt:lpstr>
      <vt:lpstr>Waste-to-Energy Biotechnologies</vt:lpstr>
      <vt:lpstr>Waste-to-Energy Biotechnologies</vt:lpstr>
      <vt:lpstr>Final Remarks</vt:lpstr>
      <vt:lpstr>Questions?</vt:lpstr>
      <vt:lpstr>Additional Slides</vt:lpstr>
      <vt:lpstr>Shale Gas and Microorganisms</vt:lpstr>
      <vt:lpstr>Central Dogma of Molecular Biology</vt:lpstr>
      <vt:lpstr>Metabolic Pathways</vt:lpstr>
      <vt:lpstr>Chemical Properties</vt:lpstr>
      <vt:lpstr>Genome Sequencing</vt:lpstr>
      <vt:lpstr>Producing the Genome</vt:lpstr>
      <vt:lpstr>Genomics</vt:lpstr>
      <vt:lpstr>Next Generation Sequencing (NGS)</vt:lpstr>
      <vt:lpstr>Next Generation Sequencing (NGS)</vt:lpstr>
      <vt:lpstr>CB1190 Genome Sequencing Statistics</vt:lpstr>
      <vt:lpstr>Metabolomics</vt:lpstr>
      <vt:lpstr>Cornerstone of bioinformatics</vt:lpstr>
      <vt:lpstr>Environmental Engineers &amp; Bioinformatics</vt:lpstr>
      <vt:lpstr>Up-regulation of Propane MO</vt:lpstr>
      <vt:lpstr>Genetic Knockouts of MOs</vt:lpstr>
      <vt:lpstr>Biomarkers for Propane MOs</vt:lpstr>
      <vt:lpstr>Omics guided NDMA degradation research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634</cp:revision>
  <cp:lastPrinted>2013-01-14T13:19:44Z</cp:lastPrinted>
  <dcterms:created xsi:type="dcterms:W3CDTF">2012-12-23T20:28:30Z</dcterms:created>
  <dcterms:modified xsi:type="dcterms:W3CDTF">2013-03-12T11:05:56Z</dcterms:modified>
</cp:coreProperties>
</file>