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7" r:id="rId3"/>
    <p:sldId id="282" r:id="rId4"/>
    <p:sldId id="283" r:id="rId5"/>
    <p:sldId id="284" r:id="rId6"/>
    <p:sldId id="285" r:id="rId7"/>
    <p:sldId id="286" r:id="rId8"/>
    <p:sldId id="290" r:id="rId9"/>
    <p:sldId id="291" r:id="rId10"/>
    <p:sldId id="287" r:id="rId11"/>
    <p:sldId id="289" r:id="rId12"/>
    <p:sldId id="28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3567"/>
    <a:srgbClr val="619C34"/>
    <a:srgbClr val="FF7E79"/>
    <a:srgbClr val="172141"/>
    <a:srgbClr val="10253F"/>
    <a:srgbClr val="8DA828"/>
    <a:srgbClr val="B70101"/>
    <a:srgbClr val="CC0000"/>
    <a:srgbClr val="C00000"/>
    <a:srgbClr val="4E7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63" autoAdjust="0"/>
    <p:restoredTop sz="99145" autoAdjust="0"/>
  </p:normalViewPr>
  <p:slideViewPr>
    <p:cSldViewPr snapToGrid="0" snapToObjects="1">
      <p:cViewPr varScale="1">
        <p:scale>
          <a:sx n="115" d="100"/>
          <a:sy n="115" d="100"/>
        </p:scale>
        <p:origin x="664" y="208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EA1A-73C5-49EF-9104-BDBBDD7F801A}" type="datetimeFigureOut">
              <a:rPr lang="en-US" smtClean="0"/>
              <a:pPr/>
              <a:t>7/5/18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5A2C7-3359-4A9B-81DC-8277D388BC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644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0D4BA7-B7B9-4FA9-9269-B47B53464FFA}" type="datetimeFigureOut">
              <a:rPr lang="en-US"/>
              <a:pPr>
                <a:defRPr/>
              </a:pPr>
              <a:t>7/5/18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063820-114F-40B3-B6D6-454F0406C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3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8280" y="355223"/>
            <a:ext cx="4800600" cy="1470025"/>
          </a:xfrm>
        </p:spPr>
        <p:txBody>
          <a:bodyPr/>
          <a:lstStyle>
            <a:lvl1pPr algn="l">
              <a:defRPr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8280" y="2768600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en-US" sz="1600" u="sng" dirty="0"/>
              <a:t>Click to add names here</a:t>
            </a:r>
            <a:endParaRPr lang="en-US" sz="1600" u="sng" baseline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751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77023" y="6333810"/>
            <a:ext cx="3220720" cy="73183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08879" y="752782"/>
            <a:ext cx="3894532" cy="5074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add a picture from your research here</a:t>
            </a:r>
          </a:p>
        </p:txBody>
      </p:sp>
    </p:spTree>
    <p:extLst>
      <p:ext uri="{BB962C8B-B14F-4D97-AF65-F5344CB8AC3E}">
        <p14:creationId xmlns:p14="http://schemas.microsoft.com/office/powerpoint/2010/main" val="363002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98" y="707078"/>
            <a:ext cx="8582439" cy="5185237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68598" y="6300081"/>
            <a:ext cx="6094723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22933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57119" y="6300081"/>
            <a:ext cx="6276610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352195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492" y="788370"/>
            <a:ext cx="4286308" cy="53377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791098"/>
            <a:ext cx="4189745" cy="533506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9493" y="6300081"/>
            <a:ext cx="6206202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158919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-Fig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492" y="788370"/>
            <a:ext cx="4286308" cy="53377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09493" y="6300081"/>
            <a:ext cx="6193108" cy="5579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latin typeface="Calibri"/>
                <a:cs typeface="Calibri"/>
              </a:defRPr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Refs</a:t>
            </a:r>
          </a:p>
        </p:txBody>
      </p:sp>
    </p:spTree>
    <p:extLst>
      <p:ext uri="{BB962C8B-B14F-4D97-AF65-F5344CB8AC3E}">
        <p14:creationId xmlns:p14="http://schemas.microsoft.com/office/powerpoint/2010/main" val="4405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6265863"/>
            <a:ext cx="9144000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495300"/>
            <a:ext cx="9144000" cy="0"/>
          </a:xfrm>
          <a:prstGeom prst="line">
            <a:avLst/>
          </a:prstGeom>
          <a:ln w="19050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Slide Number Placeholder 5"/>
          <p:cNvSpPr txBox="1">
            <a:spLocks/>
          </p:cNvSpPr>
          <p:nvPr userDrawn="1"/>
        </p:nvSpPr>
        <p:spPr>
          <a:xfrm>
            <a:off x="7054849" y="1454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C3E673DD-AA53-2348-8545-72F39395A989}" type="slidenum">
              <a:rPr lang="en-US" sz="1400" smtClean="0">
                <a:latin typeface="Calibri"/>
                <a:cs typeface="Calibri"/>
              </a:rPr>
              <a:pPr/>
              <a:t>‹#›</a:t>
            </a:fld>
            <a:endParaRPr lang="en-US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7"/>
          <a:srcRect r="7897" b="19663"/>
          <a:stretch/>
        </p:blipFill>
        <p:spPr>
          <a:xfrm>
            <a:off x="6708774" y="6276307"/>
            <a:ext cx="2444749" cy="61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5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72" r:id="rId3"/>
    <p:sldLayoutId id="2147483763" r:id="rId4"/>
    <p:sldLayoutId id="2147483773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80" y="1625063"/>
            <a:ext cx="8679242" cy="147002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Helvetica" pitchFamily="2" charset="0"/>
              </a:rPr>
              <a:t>Fume Hood – Proper Handling of Chemicals / Proper Functioning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" y="3838149"/>
            <a:ext cx="8679242" cy="17526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Simge Uzun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June 5</a:t>
            </a:r>
            <a:r>
              <a:rPr lang="en-US" baseline="30000" dirty="0">
                <a:latin typeface="Century Gothic" panose="020B0502020202020204" pitchFamily="34" charset="0"/>
              </a:rPr>
              <a:t>th</a:t>
            </a:r>
            <a:r>
              <a:rPr lang="en-US" dirty="0">
                <a:latin typeface="Century Gothic" panose="020B0502020202020204" pitchFamily="34" charset="0"/>
              </a:rPr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452978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CC56-0B0C-5A48-ADA9-3AC476F4A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Best Practices to Use Fume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94A3-C962-FD45-89FD-5ADF62F1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04" y="707078"/>
            <a:ext cx="8184026" cy="5185237"/>
          </a:xfrm>
        </p:spPr>
        <p:txBody>
          <a:bodyPr/>
          <a:lstStyle/>
          <a:p>
            <a:pPr algn="just"/>
            <a:r>
              <a:rPr lang="en-US" sz="2400" b="1" dirty="0">
                <a:latin typeface="Helvetica" pitchFamily="2" charset="0"/>
              </a:rPr>
              <a:t>Close the sash</a:t>
            </a:r>
            <a:r>
              <a:rPr lang="en-US" sz="2400" dirty="0">
                <a:latin typeface="Helvetica" pitchFamily="2" charset="0"/>
              </a:rPr>
              <a:t> immediately after you finish your experiment. It will save energy and increase safety.</a:t>
            </a:r>
          </a:p>
          <a:p>
            <a:pPr algn="just"/>
            <a:r>
              <a:rPr lang="en-US" sz="2400" dirty="0">
                <a:latin typeface="Helvetica" pitchFamily="2" charset="0"/>
              </a:rPr>
              <a:t>Make sure fume hood is drawing air properly. This can be ensured from the digital meter besides the fume hood. </a:t>
            </a:r>
          </a:p>
          <a:p>
            <a:pPr algn="just"/>
            <a:r>
              <a:rPr lang="en-US" sz="2400" b="1" dirty="0">
                <a:latin typeface="Helvetica" pitchFamily="2" charset="0"/>
              </a:rPr>
              <a:t>Properly label </a:t>
            </a:r>
            <a:r>
              <a:rPr lang="en-US" sz="2400" dirty="0">
                <a:latin typeface="Helvetica" pitchFamily="2" charset="0"/>
              </a:rPr>
              <a:t>your samples. This is extremely important for all of us!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7A6AFD-A270-2C46-9056-70697828C17C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854625" y="3533941"/>
            <a:ext cx="5410384" cy="2358374"/>
          </a:xfrm>
        </p:spPr>
      </p:pic>
    </p:spTree>
    <p:extLst>
      <p:ext uri="{BB962C8B-B14F-4D97-AF65-F5344CB8AC3E}">
        <p14:creationId xmlns:p14="http://schemas.microsoft.com/office/powerpoint/2010/main" val="123815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73D1-6FBE-D840-8F57-93524375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Fume Hood Malfunction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76491-EA86-104D-B8B2-B2DDE008F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963556"/>
            <a:ext cx="5229231" cy="5185237"/>
          </a:xfrm>
        </p:spPr>
        <p:txBody>
          <a:bodyPr/>
          <a:lstStyle/>
          <a:p>
            <a:pPr algn="just"/>
            <a:r>
              <a:rPr lang="en-US" sz="2200" dirty="0">
                <a:latin typeface="Helvetica" pitchFamily="2" charset="0"/>
              </a:rPr>
              <a:t>Airflow monitors indicate state of fume hood. </a:t>
            </a:r>
          </a:p>
          <a:p>
            <a:pPr algn="just"/>
            <a:r>
              <a:rPr lang="en-US" sz="2200" dirty="0">
                <a:solidFill>
                  <a:srgbClr val="619C34"/>
                </a:solidFill>
                <a:latin typeface="Helvetica" pitchFamily="2" charset="0"/>
              </a:rPr>
              <a:t>Green light </a:t>
            </a:r>
            <a:r>
              <a:rPr lang="en-US" sz="2200" dirty="0">
                <a:latin typeface="Helvetica" pitchFamily="2" charset="0"/>
              </a:rPr>
              <a:t>means exhaust is working.</a:t>
            </a:r>
          </a:p>
          <a:p>
            <a:pPr algn="just"/>
            <a:r>
              <a:rPr lang="en-US" sz="2200" dirty="0">
                <a:solidFill>
                  <a:srgbClr val="FF0000"/>
                </a:solidFill>
                <a:latin typeface="Helvetica" pitchFamily="2" charset="0"/>
              </a:rPr>
              <a:t>Red light </a:t>
            </a:r>
            <a:r>
              <a:rPr lang="en-US" sz="2200" dirty="0">
                <a:latin typeface="Helvetica" pitchFamily="2" charset="0"/>
              </a:rPr>
              <a:t>means exhaust is not working.</a:t>
            </a:r>
          </a:p>
          <a:p>
            <a:pPr algn="just"/>
            <a:r>
              <a:rPr lang="en-US" sz="2200" dirty="0">
                <a:latin typeface="Helvetica" pitchFamily="2" charset="0"/>
              </a:rPr>
              <a:t>A face velocity value greater than 80 means exhaust is working.</a:t>
            </a:r>
          </a:p>
          <a:p>
            <a:pPr algn="just"/>
            <a:r>
              <a:rPr lang="en-US" sz="2200" dirty="0">
                <a:latin typeface="Helvetica" pitchFamily="2" charset="0"/>
              </a:rPr>
              <a:t>An audible alarm means the exhaust is not working.</a:t>
            </a:r>
          </a:p>
          <a:p>
            <a:pPr algn="just"/>
            <a:r>
              <a:rPr lang="en-US" sz="2200" dirty="0">
                <a:latin typeface="Helvetica" pitchFamily="2" charset="0"/>
              </a:rPr>
              <a:t>If fume hood is not functioning properly, cease all hazardous work and notify your supervisor.</a:t>
            </a:r>
          </a:p>
          <a:p>
            <a:pPr algn="just"/>
            <a:endParaRPr lang="en-US" sz="2200" dirty="0"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7763E-0EBF-2343-9845-4DCC2065251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AEA5242D-D55D-6A45-94EA-E8CC80FB9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854" y="1589978"/>
            <a:ext cx="2922986" cy="32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9E71-7661-A14E-AF20-56405C86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851037" cy="457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EBD43-A4AF-0C46-BB5C-8BE934D42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Helvetica" pitchFamily="2" charset="0"/>
              </a:rPr>
              <a:t>https://drexel.bioraft.com/rafttraining/course/142</a:t>
            </a:r>
          </a:p>
          <a:p>
            <a:pPr marL="0" indent="0">
              <a:buNone/>
            </a:pPr>
            <a:r>
              <a:rPr lang="en-US" sz="2800" dirty="0">
                <a:latin typeface="Helvetica" pitchFamily="2" charset="0"/>
              </a:rPr>
              <a:t>http://nano.materials.drexel.edu/wp-content/group-info/resources/Fume_hood_safety.pdf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799D7-FD49-7845-85B9-4B7A898B80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64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2DECD1-12CF-8642-8AF0-2A84A0D7937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2C4FAC3-F986-5847-A229-3C32F2D9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9" y="3561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3887BA-F9F0-4B45-AF9F-A22F704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Fume Hood Safety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31485-072A-C04A-91F3-42EC00530DAD}"/>
              </a:ext>
            </a:extLst>
          </p:cNvPr>
          <p:cNvSpPr txBox="1"/>
          <p:nvPr/>
        </p:nvSpPr>
        <p:spPr>
          <a:xfrm>
            <a:off x="268598" y="814039"/>
            <a:ext cx="8607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Properly functioning fume hood prevents us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Harmful fumes/vapors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Inhaling chemicals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Potential fire or explosions from chemicals </a:t>
            </a:r>
          </a:p>
          <a:p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b="1" dirty="0">
                <a:solidFill>
                  <a:srgbClr val="213567"/>
                </a:solidFill>
                <a:latin typeface="Helvetica" pitchFamily="2" charset="0"/>
              </a:rPr>
              <a:t>When should we use a fume hood? </a:t>
            </a:r>
          </a:p>
          <a:p>
            <a:pPr algn="ctr"/>
            <a:endParaRPr lang="en-US" sz="2400" dirty="0">
              <a:solidFill>
                <a:srgbClr val="213567"/>
              </a:solidFill>
              <a:latin typeface="Helvetica" pitchFamily="2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567"/>
                </a:solidFill>
                <a:latin typeface="Helvetica" pitchFamily="2" charset="0"/>
              </a:rPr>
              <a:t>When handling toxic, volatile, bad odor, and respirable chemicals.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567"/>
                </a:solidFill>
                <a:latin typeface="Helvetica" pitchFamily="2" charset="0"/>
              </a:rPr>
              <a:t>Performing exothermic synthesis when vapors can cause fire.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13567"/>
                </a:solidFill>
                <a:latin typeface="Helvetica" pitchFamily="2" charset="0"/>
              </a:rPr>
              <a:t>Handling chemicals with higher vapor pressure. </a:t>
            </a:r>
          </a:p>
        </p:txBody>
      </p:sp>
    </p:spTree>
    <p:extLst>
      <p:ext uri="{BB962C8B-B14F-4D97-AF65-F5344CB8AC3E}">
        <p14:creationId xmlns:p14="http://schemas.microsoft.com/office/powerpoint/2010/main" val="30603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C273E5-F42D-034A-8F56-E99FC4F6292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689406" y="1718792"/>
            <a:ext cx="7774369" cy="2920965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2C4FAC3-F986-5847-A229-3C32F2D9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9" y="3561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3887BA-F9F0-4B45-AF9F-A22F704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Working Principle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6F62-959A-7746-B67A-B575CD54A124}"/>
              </a:ext>
            </a:extLst>
          </p:cNvPr>
          <p:cNvSpPr/>
          <p:nvPr/>
        </p:nvSpPr>
        <p:spPr>
          <a:xfrm>
            <a:off x="268598" y="716700"/>
            <a:ext cx="8641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Fresh air is drawn into the fume hood and contaminated air is expelled outside the building.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11858E-171C-8B4B-9B29-3844CD683D25}"/>
              </a:ext>
            </a:extLst>
          </p:cNvPr>
          <p:cNvSpPr txBox="1"/>
          <p:nvPr/>
        </p:nvSpPr>
        <p:spPr>
          <a:xfrm>
            <a:off x="1806497" y="4729471"/>
            <a:ext cx="1682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Vertical Sash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D0B29-2922-AA40-9212-1497EBCC9012}"/>
              </a:ext>
            </a:extLst>
          </p:cNvPr>
          <p:cNvSpPr txBox="1"/>
          <p:nvPr/>
        </p:nvSpPr>
        <p:spPr>
          <a:xfrm>
            <a:off x="5661102" y="4729491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" pitchFamily="2" charset="0"/>
              </a:rPr>
              <a:t>Horizontal Sash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403001-7ECC-2248-8F75-0665FEBF8E4D}"/>
              </a:ext>
            </a:extLst>
          </p:cNvPr>
          <p:cNvSpPr/>
          <p:nvPr/>
        </p:nvSpPr>
        <p:spPr>
          <a:xfrm>
            <a:off x="591015" y="1718792"/>
            <a:ext cx="3998196" cy="3578037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67F6FD0-1718-3045-BB16-5111A730BDF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78499" y="1639578"/>
            <a:ext cx="8022879" cy="2887817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2C4FAC3-F986-5847-A229-3C32F2D9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9" y="3561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3887BA-F9F0-4B45-AF9F-A22F704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Fume hood vs. Biosafety Cabinet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2B1232-1090-8248-926C-E84996481D3D}"/>
              </a:ext>
            </a:extLst>
          </p:cNvPr>
          <p:cNvSpPr txBox="1"/>
          <p:nvPr/>
        </p:nvSpPr>
        <p:spPr>
          <a:xfrm>
            <a:off x="478499" y="4733330"/>
            <a:ext cx="404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Designed to remove fumes/vapors away from the work area.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97FB81-57E3-E84A-86D7-7ACA44F0A5D9}"/>
              </a:ext>
            </a:extLst>
          </p:cNvPr>
          <p:cNvSpPr/>
          <p:nvPr/>
        </p:nvSpPr>
        <p:spPr>
          <a:xfrm>
            <a:off x="4839629" y="4594831"/>
            <a:ext cx="3661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Designed to provide both a clean work environment and protection for work with biological hazards.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A4B6-2C8E-9D4E-A2FD-CA633B2CE0B9}"/>
              </a:ext>
            </a:extLst>
          </p:cNvPr>
          <p:cNvSpPr/>
          <p:nvPr/>
        </p:nvSpPr>
        <p:spPr>
          <a:xfrm>
            <a:off x="1631234" y="1202810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Fume hood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6F85C-809F-504D-AA99-3E3AA14F1BED}"/>
              </a:ext>
            </a:extLst>
          </p:cNvPr>
          <p:cNvSpPr/>
          <p:nvPr/>
        </p:nvSpPr>
        <p:spPr>
          <a:xfrm>
            <a:off x="5462917" y="1202810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Biosafety Cabinet</a:t>
            </a:r>
          </a:p>
        </p:txBody>
      </p:sp>
    </p:spTree>
    <p:extLst>
      <p:ext uri="{BB962C8B-B14F-4D97-AF65-F5344CB8AC3E}">
        <p14:creationId xmlns:p14="http://schemas.microsoft.com/office/powerpoint/2010/main" val="226789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3887BA-F9F0-4B45-AF9F-A22F704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Best Practices to Use Fume Hood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081138-CBBF-A344-9D70-08BD1591A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Helvetica" pitchFamily="2" charset="0"/>
              </a:rPr>
              <a:t>Work at least 6 inches inside the hood to keep vapors from exiting. All equipment should be at least 9-12 inches away from the hood face.</a:t>
            </a: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endParaRPr lang="en-US" sz="2000" dirty="0">
              <a:latin typeface="Helvetica" pitchFamily="2" charset="0"/>
            </a:endParaRP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r>
              <a:rPr lang="en-US" sz="2400" b="1" dirty="0">
                <a:latin typeface="Helvetica" pitchFamily="2" charset="0"/>
              </a:rPr>
              <a:t>Minimize storage </a:t>
            </a:r>
            <a:r>
              <a:rPr lang="en-US" sz="2400" dirty="0">
                <a:latin typeface="Helvetica" pitchFamily="2" charset="0"/>
              </a:rPr>
              <a:t>inside the hood. Keep at least 50% of the work area clear, if possible.</a:t>
            </a:r>
          </a:p>
          <a:p>
            <a:r>
              <a:rPr lang="en-US" sz="2400" dirty="0">
                <a:latin typeface="Helvetica" pitchFamily="2" charset="0"/>
              </a:rPr>
              <a:t>Open and close sash slowly, and avoid swift arm and body movement near and inside the hood. Movement increases turbulence and reduces containment effectiveness.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2C4FAC3-F986-5847-A229-3C32F2D9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9" y="3561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Helvetica" pitchFamily="2" charset="0"/>
            </a:endParaRP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202BBFCE-77AD-1245-B298-1FC974668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29" y="1867054"/>
            <a:ext cx="5132976" cy="2225133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26747F9-0108-734F-9E8A-1F4D152FEFC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1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3887BA-F9F0-4B45-AF9F-A22F704F4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Best Practices to Use Fume Hood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53E5BA-78C0-3C4D-8040-68105379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000" dirty="0">
                <a:latin typeface="Helvetica" pitchFamily="2" charset="0"/>
              </a:rPr>
              <a:t>Properly store your chemicals. Never store chemicals for long periods.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000" dirty="0">
              <a:latin typeface="Helvetica" pitchFamily="2" charset="0"/>
            </a:endParaRPr>
          </a:p>
          <a:p>
            <a:pPr algn="just"/>
            <a:r>
              <a:rPr lang="en-US" sz="2000" b="1" dirty="0">
                <a:latin typeface="Helvetica" pitchFamily="2" charset="0"/>
              </a:rPr>
              <a:t>Exhaust slots </a:t>
            </a:r>
            <a:r>
              <a:rPr lang="en-US" sz="2000" dirty="0">
                <a:latin typeface="Helvetica" pitchFamily="2" charset="0"/>
              </a:rPr>
              <a:t>at the back of the hood always need to be </a:t>
            </a:r>
            <a:r>
              <a:rPr lang="en-US" sz="2000" b="1" dirty="0">
                <a:latin typeface="Helvetica" pitchFamily="2" charset="0"/>
              </a:rPr>
              <a:t>clear</a:t>
            </a:r>
            <a:r>
              <a:rPr lang="en-US" sz="2000" dirty="0">
                <a:latin typeface="Helvetica" pitchFamily="2" charset="0"/>
              </a:rPr>
              <a:t>. </a:t>
            </a:r>
          </a:p>
          <a:p>
            <a:pPr algn="just"/>
            <a:r>
              <a:rPr lang="en-US" sz="2000" b="1" dirty="0">
                <a:latin typeface="Helvetica" pitchFamily="2" charset="0"/>
              </a:rPr>
              <a:t>Remove spark sources or electrical units</a:t>
            </a:r>
            <a:r>
              <a:rPr lang="en-US" sz="2000" dirty="0">
                <a:latin typeface="Helvetica" pitchFamily="2" charset="0"/>
              </a:rPr>
              <a:t> from the hood while working with flammable liquids or gases.</a:t>
            </a:r>
          </a:p>
          <a:p>
            <a:pPr algn="just"/>
            <a:r>
              <a:rPr lang="en-US" sz="2000" b="1" dirty="0">
                <a:latin typeface="Helvetica" pitchFamily="2" charset="0"/>
              </a:rPr>
              <a:t>Always clean your waste from hood</a:t>
            </a:r>
            <a:r>
              <a:rPr lang="en-US" sz="2000" dirty="0">
                <a:latin typeface="Helvetica" pitchFamily="2" charset="0"/>
              </a:rPr>
              <a:t>. Make sure your experiment is not a source of contamination for others experiments.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6444FA-066E-794C-BAAA-7AA5AAA05237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68598" y="1213782"/>
            <a:ext cx="8561963" cy="2709981"/>
          </a:xfr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2C4FAC3-F986-5847-A229-3C32F2D96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869" y="37461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243B-EEFD-1A4A-807D-0DCCD1EF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Best Practices to Use Fume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8B97E-1C53-E242-98A1-8956ED18E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23" y="863521"/>
            <a:ext cx="5763039" cy="5185237"/>
          </a:xfrm>
        </p:spPr>
        <p:txBody>
          <a:bodyPr/>
          <a:lstStyle/>
          <a:p>
            <a:pPr algn="just"/>
            <a:r>
              <a:rPr lang="en-US" sz="2400" dirty="0">
                <a:latin typeface="Helvetica" pitchFamily="2" charset="0"/>
              </a:rPr>
              <a:t>Never lean your head inside the fume when experiment is going on.</a:t>
            </a:r>
          </a:p>
          <a:p>
            <a:pPr marL="0" indent="0" algn="just">
              <a:buNone/>
            </a:pPr>
            <a:endParaRPr lang="en-US" sz="2400" dirty="0">
              <a:latin typeface="Helvetica" pitchFamily="2" charset="0"/>
            </a:endParaRPr>
          </a:p>
          <a:p>
            <a:pPr algn="just"/>
            <a:r>
              <a:rPr lang="en-US" sz="2400" dirty="0">
                <a:latin typeface="Helvetica" pitchFamily="2" charset="0"/>
              </a:rPr>
              <a:t>Keep sash at 18 inches or less while working in the hood to protect from chemical splashes/fire/explosion.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1381A-F794-B049-AE03-D8F5CE0D4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637" y="707078"/>
            <a:ext cx="2460854" cy="2749062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5BA781-5FDF-D446-B042-459309B9F52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/>
          <a:srcRect t="1" b="8848"/>
          <a:stretch/>
        </p:blipFill>
        <p:spPr>
          <a:xfrm>
            <a:off x="278047" y="3456140"/>
            <a:ext cx="8372659" cy="2780567"/>
          </a:xfrm>
        </p:spPr>
      </p:pic>
    </p:spTree>
    <p:extLst>
      <p:ext uri="{BB962C8B-B14F-4D97-AF65-F5344CB8AC3E}">
        <p14:creationId xmlns:p14="http://schemas.microsoft.com/office/powerpoint/2010/main" val="30626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1449-787E-CF4B-81DD-154A5687E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Best Practices to Use Fume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223DD-620B-3A4D-A9C1-694EAE86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599" y="1097370"/>
            <a:ext cx="4863472" cy="3303271"/>
          </a:xfrm>
        </p:spPr>
        <p:txBody>
          <a:bodyPr/>
          <a:lstStyle/>
          <a:p>
            <a:pPr algn="just"/>
            <a:r>
              <a:rPr lang="en-US" sz="2400" dirty="0">
                <a:latin typeface="Helvetica" pitchFamily="2" charset="0"/>
              </a:rPr>
              <a:t>Close sash completely when a “no hands” portion of an experiment is in progress.</a:t>
            </a:r>
          </a:p>
          <a:p>
            <a:pPr marL="0" indent="0" algn="just">
              <a:buNone/>
            </a:pPr>
            <a:endParaRPr lang="en-US" sz="2400" dirty="0">
              <a:latin typeface="Helvetica" pitchFamily="2" charset="0"/>
            </a:endParaRPr>
          </a:p>
          <a:p>
            <a:pPr algn="just"/>
            <a:r>
              <a:rPr lang="en-US" sz="2400" dirty="0">
                <a:latin typeface="Helvetica" pitchFamily="2" charset="0"/>
              </a:rPr>
              <a:t>Close sash when finished work or when leaving experiments or chemicals unattended.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A386EC-7EA4-4645-8112-C3D6EF0658B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5573661" y="1204283"/>
            <a:ext cx="2655939" cy="230886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F64530-F732-1244-877E-B5DEE4A29D98}"/>
              </a:ext>
            </a:extLst>
          </p:cNvPr>
          <p:cNvSpPr txBox="1"/>
          <p:nvPr/>
        </p:nvSpPr>
        <p:spPr>
          <a:xfrm>
            <a:off x="268599" y="4010349"/>
            <a:ext cx="8507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  <a:cs typeface="Calibri"/>
              </a:rPr>
              <a:t>Do not remove sash or leave it completely open. The only time the sash should be fully open is during experiment set up.</a:t>
            </a:r>
          </a:p>
          <a:p>
            <a:pPr algn="just"/>
            <a:endParaRPr lang="en-US" sz="16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8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FA9A2-571F-6E44-BEDC-50F6A092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Helvetica" pitchFamily="2" charset="0"/>
              </a:rPr>
              <a:t>Best Practices to Use Fume Hood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AB549-5FDB-B742-ADA9-7BAFC1A15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744" y="1302210"/>
            <a:ext cx="4131951" cy="3133401"/>
          </a:xfrm>
        </p:spPr>
        <p:txBody>
          <a:bodyPr/>
          <a:lstStyle/>
          <a:p>
            <a:r>
              <a:rPr lang="en-US" sz="2400" dirty="0">
                <a:latin typeface="Helvetica" pitchFamily="2" charset="0"/>
              </a:rPr>
              <a:t>All electronics should be connected outside of the fume hood.</a:t>
            </a:r>
          </a:p>
          <a:p>
            <a:endParaRPr lang="en-US" sz="2400" dirty="0"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Electrical cords should not prevent the closing of the sash.</a:t>
            </a:r>
          </a:p>
        </p:txBody>
      </p: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EE730CE7-2D9B-4A42-9308-95260FFA9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79" y="1522688"/>
            <a:ext cx="3243261" cy="235101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29DB5EE-42AE-2E4A-AFEF-80C8AC21206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9B10E1-FB6C-B54C-A02A-9FD10FE65C3E}"/>
              </a:ext>
            </a:extLst>
          </p:cNvPr>
          <p:cNvSpPr txBox="1">
            <a:spLocks/>
          </p:cNvSpPr>
          <p:nvPr/>
        </p:nvSpPr>
        <p:spPr>
          <a:xfrm>
            <a:off x="268598" y="4379030"/>
            <a:ext cx="8296757" cy="9493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itchFamily="2" charset="0"/>
              </a:rPr>
              <a:t>Only use a hood for the function it was constructed for. Some materials require specific fume hoods. </a:t>
            </a:r>
          </a:p>
          <a:p>
            <a:endParaRPr lang="en-US" sz="14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5769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{5FE8E2B6-8DFC-114F-ACA2-B88DFF1F8474}tf10001079</Template>
  <TotalTime>35211</TotalTime>
  <Words>600</Words>
  <Application>Microsoft Macintosh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Helvetica</vt:lpstr>
      <vt:lpstr>Theme3</vt:lpstr>
      <vt:lpstr>Fume Hood – Proper Handling of Chemicals / Proper Functioning</vt:lpstr>
      <vt:lpstr>Fume Hood Safety</vt:lpstr>
      <vt:lpstr>Working Principle</vt:lpstr>
      <vt:lpstr>Fume hood vs. Biosafety Cabinet</vt:lpstr>
      <vt:lpstr>Best Practices to Use Fume Hood</vt:lpstr>
      <vt:lpstr>Best Practices to Use Fume Hood</vt:lpstr>
      <vt:lpstr>Best Practices to Use Fume Hood</vt:lpstr>
      <vt:lpstr>Best Practices to Use Fume Hood</vt:lpstr>
      <vt:lpstr>Best Practices to Use Fume Hood</vt:lpstr>
      <vt:lpstr>Best Practices to Use Fume Hood</vt:lpstr>
      <vt:lpstr>Fume Hood Malfunction Detection</vt:lpstr>
      <vt:lpstr>Resources</vt:lpstr>
    </vt:vector>
  </TitlesOfParts>
  <Manager/>
  <Company>Drexel University</Company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Maria Lukatskaya</dc:creator>
  <cp:keywords/>
  <dc:description/>
  <cp:lastModifiedBy>Uzun,Simge</cp:lastModifiedBy>
  <cp:revision>1022</cp:revision>
  <dcterms:created xsi:type="dcterms:W3CDTF">2012-03-13T03:13:40Z</dcterms:created>
  <dcterms:modified xsi:type="dcterms:W3CDTF">2018-07-05T19:59:35Z</dcterms:modified>
  <cp:category/>
</cp:coreProperties>
</file>