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10C02D"/>
    <a:srgbClr val="220795"/>
    <a:srgbClr val="619C34"/>
    <a:srgbClr val="172141"/>
    <a:srgbClr val="10253F"/>
    <a:srgbClr val="213567"/>
    <a:srgbClr val="8DA828"/>
    <a:srgbClr val="B7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3209" autoAdjust="0"/>
  </p:normalViewPr>
  <p:slideViewPr>
    <p:cSldViewPr snapToGrid="0" snapToObjects="1">
      <p:cViewPr varScale="1">
        <p:scale>
          <a:sx n="122" d="100"/>
          <a:sy n="122" d="100"/>
        </p:scale>
        <p:origin x="1680" y="192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EA1A-73C5-49EF-9104-BDBBDD7F801A}" type="datetimeFigureOut">
              <a:rPr lang="en-US" smtClean="0"/>
              <a:pPr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A2C7-3359-4A9B-81DC-8277D388B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4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0D4BA7-B7B9-4FA9-9269-B47B53464FFA}" type="datetimeFigureOut">
              <a:rPr lang="en-US"/>
              <a:pPr>
                <a:defRPr/>
              </a:pPr>
              <a:t>7/2/18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63820-114F-40B3-B6D6-454F0406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3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63820-114F-40B3-B6D6-454F0406C1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63820-114F-40B3-B6D6-454F0406C1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063820-114F-40B3-B6D6-454F0406C1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280" y="355223"/>
            <a:ext cx="4800600" cy="14700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280" y="27686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600" u="sng" dirty="0"/>
              <a:t>Click to add names here</a:t>
            </a:r>
            <a:endParaRPr lang="en-US" sz="1600" u="sng" baseline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5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77023" y="6333810"/>
            <a:ext cx="3220720" cy="7318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08879" y="752782"/>
            <a:ext cx="3894532" cy="5074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add a picture from your research here</a:t>
            </a:r>
          </a:p>
        </p:txBody>
      </p:sp>
    </p:spTree>
    <p:extLst>
      <p:ext uri="{BB962C8B-B14F-4D97-AF65-F5344CB8AC3E}">
        <p14:creationId xmlns:p14="http://schemas.microsoft.com/office/powerpoint/2010/main" val="363002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8" y="707078"/>
            <a:ext cx="8582439" cy="51852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8598" y="6300081"/>
            <a:ext cx="6094723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22933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7119" y="6300081"/>
            <a:ext cx="6276610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3521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92" y="788370"/>
            <a:ext cx="4286308" cy="53377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91098"/>
            <a:ext cx="4189745" cy="53350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9493" y="6300081"/>
            <a:ext cx="6206202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158919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-Fig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92" y="788370"/>
            <a:ext cx="4286308" cy="53377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9493" y="6300081"/>
            <a:ext cx="6193108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4405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65863"/>
            <a:ext cx="9144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953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7054849" y="145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C3E673DD-AA53-2348-8545-72F39395A989}" type="slidenum">
              <a:rPr lang="en-US" sz="1400" smtClean="0">
                <a:latin typeface="Calibri"/>
                <a:cs typeface="Calibri"/>
              </a:rPr>
              <a:pPr/>
              <a:t>‹#›</a:t>
            </a:fld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/>
          <a:srcRect r="7897" b="19663"/>
          <a:stretch/>
        </p:blipFill>
        <p:spPr>
          <a:xfrm>
            <a:off x="6708774" y="6276307"/>
            <a:ext cx="2444749" cy="6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72" r:id="rId3"/>
    <p:sldLayoutId id="2147483763" r:id="rId4"/>
    <p:sldLayoutId id="214748377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su23@drexel.edu" TargetMode="External"/><Relationship Id="rId2" Type="http://schemas.openxmlformats.org/officeDocument/2006/relationships/hyperlink" Target="mailto:kam645@drexe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396248"/>
            <a:ext cx="4800600" cy="682984"/>
          </a:xfrm>
        </p:spPr>
        <p:txBody>
          <a:bodyPr/>
          <a:lstStyle/>
          <a:p>
            <a:pPr algn="ctr"/>
            <a:r>
              <a:rPr lang="en-US" sz="2800" dirty="0"/>
              <a:t>Contact Xu Xiao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Updated, June 2018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88" y="1825248"/>
            <a:ext cx="4282490" cy="28405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1" y="1825248"/>
            <a:ext cx="4397699" cy="2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Flammables (Hood)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Top: small liquid bottles/solids in secondary container</a:t>
            </a:r>
          </a:p>
          <a:p>
            <a:r>
              <a:rPr lang="en-US" dirty="0"/>
              <a:t>Bottom: larger flammable liquids</a:t>
            </a:r>
          </a:p>
          <a:p>
            <a:r>
              <a:rPr lang="en-US" dirty="0"/>
              <a:t>The flammables are separated under the left and right hoods (check inventory for location of chemicals)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5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cabinet has an inventory attached to the outside</a:t>
            </a:r>
          </a:p>
          <a:p>
            <a:r>
              <a:rPr lang="en-US" dirty="0">
                <a:solidFill>
                  <a:srgbClr val="FF0000"/>
                </a:solidFill>
              </a:rPr>
              <a:t>A full list can be found in the chemical inventory binder</a:t>
            </a:r>
          </a:p>
          <a:p>
            <a:r>
              <a:rPr lang="en-US" dirty="0"/>
              <a:t>Any new/replacing chemicals must be added/removed to the list</a:t>
            </a:r>
          </a:p>
          <a:p>
            <a:r>
              <a:rPr lang="en-US" dirty="0"/>
              <a:t>Any questions can be directed to Christine </a:t>
            </a:r>
            <a:r>
              <a:rPr lang="en-US" dirty="0">
                <a:hlinkClick r:id="rId2"/>
              </a:rPr>
              <a:t>cbh52@drexel.edu</a:t>
            </a:r>
            <a:r>
              <a:rPr lang="en-US" dirty="0"/>
              <a:t> and chemical ordering can be directed to </a:t>
            </a:r>
            <a:r>
              <a:rPr lang="en-US" dirty="0" err="1"/>
              <a:t>Mykola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ms4427@drexel.edu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6" y="2304231"/>
            <a:ext cx="1369435" cy="18259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024" y="5212488"/>
            <a:ext cx="1394558" cy="18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Drawer/Supplies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9" y="707078"/>
            <a:ext cx="4161734" cy="5185237"/>
          </a:xfrm>
        </p:spPr>
        <p:txBody>
          <a:bodyPr/>
          <a:lstStyle/>
          <a:p>
            <a:r>
              <a:rPr lang="en-US" sz="2800" dirty="0"/>
              <a:t>Each of the lab drawers are numbered. This number corresponds to a list which displays the location of everything in our lab.</a:t>
            </a:r>
          </a:p>
          <a:p>
            <a:r>
              <a:rPr lang="en-US" sz="2800" dirty="0"/>
              <a:t>Use this list to find what you need and please return everything to the correct 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lh3.googleusercontent.com/zdDSUsKd92BtPGbCMy-YXLol60q4Qew92_zfARYkFTed=w876-h66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3" y="1439725"/>
            <a:ext cx="4577631" cy="348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8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12" y="2734902"/>
            <a:ext cx="7439588" cy="1287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Keep our lab clean and organized!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organization so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Keeps non-compatible chemicals from being stored with each other</a:t>
            </a:r>
          </a:p>
          <a:p>
            <a:r>
              <a:rPr lang="en-US" dirty="0"/>
              <a:t>Helps us find chemicals/supplies</a:t>
            </a:r>
          </a:p>
          <a:p>
            <a:r>
              <a:rPr lang="en-US" dirty="0"/>
              <a:t>Keeps us efficient</a:t>
            </a:r>
          </a:p>
          <a:p>
            <a:r>
              <a:rPr lang="en-US" dirty="0"/>
              <a:t>Keeps us safe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93" y="2771509"/>
            <a:ext cx="506800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chemicals stored?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CLASS:</a:t>
            </a:r>
          </a:p>
          <a:p>
            <a:pPr lvl="1"/>
            <a:r>
              <a:rPr lang="en-US" dirty="0"/>
              <a:t>Flammables</a:t>
            </a:r>
          </a:p>
          <a:p>
            <a:pPr lvl="1"/>
            <a:r>
              <a:rPr lang="en-US" dirty="0"/>
              <a:t>Acids</a:t>
            </a:r>
          </a:p>
          <a:p>
            <a:pPr lvl="2"/>
            <a:r>
              <a:rPr lang="en-US" dirty="0"/>
              <a:t>Inorganic</a:t>
            </a:r>
          </a:p>
          <a:p>
            <a:pPr lvl="2"/>
            <a:r>
              <a:rPr lang="en-US" dirty="0"/>
              <a:t>Organic</a:t>
            </a:r>
          </a:p>
          <a:p>
            <a:pPr lvl="1"/>
            <a:r>
              <a:rPr lang="en-US" dirty="0"/>
              <a:t>Bases</a:t>
            </a:r>
          </a:p>
          <a:p>
            <a:pPr lvl="1"/>
            <a:r>
              <a:rPr lang="en-US" dirty="0"/>
              <a:t>Oxidizers</a:t>
            </a:r>
          </a:p>
          <a:p>
            <a:pPr lvl="1"/>
            <a:r>
              <a:rPr lang="en-US" dirty="0" err="1"/>
              <a:t>Reactives</a:t>
            </a:r>
            <a:endParaRPr lang="en-US" dirty="0"/>
          </a:p>
          <a:p>
            <a:pPr lvl="1"/>
            <a:r>
              <a:rPr lang="en-US" dirty="0"/>
              <a:t>Poisons (toxins)</a:t>
            </a:r>
          </a:p>
          <a:p>
            <a:pPr lvl="1"/>
            <a:r>
              <a:rPr lang="en-US" dirty="0"/>
              <a:t>Non-hazardous/irritant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37" y="819490"/>
            <a:ext cx="2799646" cy="3732861"/>
          </a:xfrm>
        </p:spPr>
      </p:pic>
      <p:sp>
        <p:nvSpPr>
          <p:cNvPr id="2" name="TextBox 1"/>
          <p:cNvSpPr txBox="1"/>
          <p:nvPr/>
        </p:nvSpPr>
        <p:spPr>
          <a:xfrm>
            <a:off x="58615" y="5380671"/>
            <a:ext cx="526518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/>
              <a:t>It is also listed in the black inventory binder located under the gloves in </a:t>
            </a:r>
            <a:r>
              <a:rPr lang="en-US" b="1" dirty="0" err="1"/>
              <a:t>Bossone</a:t>
            </a:r>
            <a:r>
              <a:rPr lang="en-US" b="1" dirty="0"/>
              <a:t> 525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1" y="819489"/>
            <a:ext cx="2799647" cy="37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Solids vs Liquids?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Solids and liquids should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be stored beside each other on the same shelf (unless you have a secondary container)</a:t>
            </a:r>
          </a:p>
          <a:p>
            <a:r>
              <a:rPr lang="en-US" dirty="0"/>
              <a:t>Liquids should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be stored above eye level</a:t>
            </a:r>
          </a:p>
          <a:p>
            <a:pPr lvl="1"/>
            <a:r>
              <a:rPr lang="en-US" dirty="0"/>
              <a:t>Do not store liquids in upper cabinets</a:t>
            </a:r>
          </a:p>
          <a:p>
            <a:r>
              <a:rPr lang="en-US" dirty="0"/>
              <a:t>Liquids should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be stored ABOVE solids</a:t>
            </a:r>
          </a:p>
          <a:p>
            <a:pPr lvl="1"/>
            <a:r>
              <a:rPr lang="en-US" dirty="0"/>
              <a:t>Examples: in the caustic/base cabinet, the top shelf is dedicated to solids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Bossone</a:t>
            </a:r>
            <a:r>
              <a:rPr lang="en-US" dirty="0"/>
              <a:t> 525 Sticker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8" y="707078"/>
            <a:ext cx="4496585" cy="5185237"/>
          </a:xfrm>
        </p:spPr>
        <p:txBody>
          <a:bodyPr/>
          <a:lstStyle/>
          <a:p>
            <a:r>
              <a:rPr lang="en-US" sz="2000" dirty="0"/>
              <a:t>Each chemical is labeled with a colored sticker and so are the shelves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Green stickered items </a:t>
            </a:r>
            <a:r>
              <a:rPr lang="en-US" sz="2000" dirty="0"/>
              <a:t>should be placed on </a:t>
            </a:r>
            <a:r>
              <a:rPr lang="en-US" sz="2000" dirty="0">
                <a:solidFill>
                  <a:srgbClr val="00B050"/>
                </a:solidFill>
              </a:rPr>
              <a:t>green stickered shelves</a:t>
            </a:r>
          </a:p>
          <a:p>
            <a:pPr lvl="1"/>
            <a:r>
              <a:rPr lang="en-US" sz="2000" dirty="0"/>
              <a:t>If you are color blind, please let us know. </a:t>
            </a:r>
          </a:p>
          <a:p>
            <a:pPr lvl="1"/>
            <a:r>
              <a:rPr lang="en-US" sz="2000" dirty="0"/>
              <a:t>Any confusion, always ask someone for help!</a:t>
            </a:r>
          </a:p>
          <a:p>
            <a:r>
              <a:rPr lang="en-US" sz="2000" i="1" dirty="0"/>
              <a:t>Disclaimer</a:t>
            </a:r>
            <a:r>
              <a:rPr lang="en-US" sz="2000" dirty="0"/>
              <a:t>: The stickers are not intended to be representative of a chemical class, or replace hazard labels on chemicals. They refer to location only. </a:t>
            </a:r>
          </a:p>
          <a:p>
            <a:r>
              <a:rPr lang="en-US" sz="2000" dirty="0"/>
              <a:t>DO NOT STORE REAGENT CHEMICALS IN YOUR PERSONAL DRAWERS.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48" y="2966475"/>
            <a:ext cx="2390193" cy="3186924"/>
          </a:xfrm>
        </p:spPr>
      </p:pic>
      <p:pic>
        <p:nvPicPr>
          <p:cNvPr id="3074" name="Picture 2" descr="https://lh3.googleusercontent.com/1JOWcDxmXVtQJjjbvs7OK2TyjQv1WBS0TQ-I-F5itHPN=w1208-h667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48" y="707078"/>
            <a:ext cx="3960603" cy="21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6560" y="811418"/>
            <a:ext cx="969311" cy="276999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CARBON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5001" y="2169142"/>
            <a:ext cx="1278186" cy="430887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IRRITANT/NON-HAZARDOUS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681" y="1527770"/>
            <a:ext cx="1020826" cy="276999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OXIDIZER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9438" y="2608482"/>
            <a:ext cx="969311" cy="276999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POLYMER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555" y="1861508"/>
            <a:ext cx="1107318" cy="27699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CORROSIVE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6559" y="1169594"/>
            <a:ext cx="969311" cy="276999"/>
          </a:xfrm>
          <a:prstGeom prst="rect">
            <a:avLst/>
          </a:prstGeom>
          <a:solidFill>
            <a:srgbClr val="FFFFFF">
              <a:alpha val="6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POISON</a:t>
            </a:r>
          </a:p>
        </p:txBody>
      </p:sp>
    </p:spTree>
    <p:extLst>
      <p:ext uri="{BB962C8B-B14F-4D97-AF65-F5344CB8AC3E}">
        <p14:creationId xmlns:p14="http://schemas.microsoft.com/office/powerpoint/2010/main" val="12822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Cabinet (Powders ONLY)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07" y="707078"/>
            <a:ext cx="3887827" cy="5186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403" y="914990"/>
            <a:ext cx="30802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Things that safety does not want to see stored together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FLAM/OX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CORR/OX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This cabinet is organized </a:t>
            </a:r>
            <a:r>
              <a:rPr lang="en-US" sz="1600" b="1" i="1" dirty="0"/>
              <a:t>alphabetically</a:t>
            </a:r>
            <a:r>
              <a:rPr lang="en-US" sz="1600" dirty="0"/>
              <a:t> by sticker color. The shelves are labeled with appropriate locations.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Return everything where you got it from and if you think something is placed in the wrong spot, ask!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1834" y="964655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1834" y="5281648"/>
            <a:ext cx="120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1834" y="186743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20795"/>
                </a:solidFill>
              </a:rPr>
              <a:t>Oxidizers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1834" y="2443517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0C02D"/>
                </a:solidFill>
              </a:rPr>
              <a:t>Irritant</a:t>
            </a:r>
            <a:r>
              <a:rPr lang="en-US" dirty="0">
                <a:solidFill>
                  <a:srgbClr val="619C34"/>
                </a:solidFill>
              </a:rPr>
              <a:t>/</a:t>
            </a:r>
          </a:p>
          <a:p>
            <a:r>
              <a:rPr lang="en-US" dirty="0">
                <a:solidFill>
                  <a:srgbClr val="10C02D"/>
                </a:solidFill>
              </a:rPr>
              <a:t>non-hazardous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2871990" y="2766683"/>
            <a:ext cx="1119844" cy="398211"/>
          </a:xfrm>
          <a:prstGeom prst="straightConnector1">
            <a:avLst/>
          </a:prstGeom>
          <a:ln>
            <a:solidFill>
              <a:srgbClr val="10C02D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968582" y="2261198"/>
            <a:ext cx="1023252" cy="231820"/>
          </a:xfrm>
          <a:prstGeom prst="straightConnector1">
            <a:avLst/>
          </a:prstGeom>
          <a:ln>
            <a:solidFill>
              <a:srgbClr val="10C02D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>
            <a:off x="1004552" y="2052103"/>
            <a:ext cx="2987282" cy="34274"/>
          </a:xfrm>
          <a:prstGeom prst="straightConnector1">
            <a:avLst/>
          </a:prstGeom>
          <a:ln>
            <a:tailEnd type="arrow"/>
          </a:ln>
          <a:effectLst>
            <a:innerShdw blurRad="114300">
              <a:prstClr val="black"/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1082" y="1149321"/>
            <a:ext cx="81075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04048" y="5397203"/>
            <a:ext cx="81075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91834" y="3475868"/>
            <a:ext cx="148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Poison/Toxic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416676" y="3660534"/>
            <a:ext cx="2575158" cy="344796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41691" y="3845200"/>
            <a:ext cx="150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Corrosive</a:t>
            </a: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2968582" y="4029866"/>
            <a:ext cx="107310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3776" y="46005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99"/>
                </a:solidFill>
              </a:rPr>
              <a:t>Polymer</a:t>
            </a:r>
          </a:p>
        </p:txBody>
      </p:sp>
      <p:cxnSp>
        <p:nvCxnSpPr>
          <p:cNvPr id="32" name="Straight Arrow Connector 31"/>
          <p:cNvCxnSpPr>
            <a:stCxn id="30" idx="1"/>
          </p:cNvCxnSpPr>
          <p:nvPr/>
        </p:nvCxnSpPr>
        <p:spPr>
          <a:xfrm flipH="1" flipV="1">
            <a:off x="2704255" y="4712172"/>
            <a:ext cx="1289521" cy="73046"/>
          </a:xfrm>
          <a:prstGeom prst="straightConnector1">
            <a:avLst/>
          </a:prstGeom>
          <a:ln w="44450">
            <a:solidFill>
              <a:srgbClr val="FF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s://lh3.googleusercontent.com/Shkw-asCOubSHCOL6spNH0d1__tEfNtxd9XfXnK9Yv7P=w1366-h61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77463" y="3578967"/>
            <a:ext cx="2504900" cy="112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Flammables (Yellow Cabinet)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8" y="1081826"/>
            <a:ext cx="4535222" cy="4102152"/>
          </a:xfrm>
        </p:spPr>
        <p:txBody>
          <a:bodyPr/>
          <a:lstStyle/>
          <a:p>
            <a:r>
              <a:rPr lang="en-US" dirty="0"/>
              <a:t>This is where we find ethanol/acetone and other frequently used solvents (NO SOLIDS)</a:t>
            </a:r>
          </a:p>
          <a:p>
            <a:r>
              <a:rPr lang="en-US" dirty="0"/>
              <a:t>Bottom shelf is WASTE ONLY (contact </a:t>
            </a:r>
            <a:r>
              <a:rPr lang="en-US" dirty="0" err="1"/>
              <a:t>Mykola</a:t>
            </a:r>
            <a:r>
              <a:rPr lang="en-US" dirty="0"/>
              <a:t> for info on waste/waste removal)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628" y="1081826"/>
            <a:ext cx="3184972" cy="42487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340180" y="2021983"/>
            <a:ext cx="1275009" cy="12879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23515" y="4610637"/>
            <a:ext cx="991674" cy="321971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8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BASES/CAUSTIC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Yellow cabinet</a:t>
            </a:r>
          </a:p>
          <a:p>
            <a:pPr lvl="1"/>
            <a:r>
              <a:rPr lang="en-US" dirty="0"/>
              <a:t>Top shelf: solids only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shelf: liquid bases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shelf: oils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8" y="2825159"/>
            <a:ext cx="3024630" cy="40328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51" y="782514"/>
            <a:ext cx="3773886" cy="50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organics acids and inorganic acids are separated by left and right hoods (check inventory for location)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Solids are in their own secondary containers (top shelf only)</a:t>
            </a:r>
          </a:p>
          <a:p>
            <a:r>
              <a:rPr lang="en-US" dirty="0"/>
              <a:t>You’ll notice, some acids are stored in their own secondary container and are labeled accordingly.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30924"/>
          <a:stretch/>
        </p:blipFill>
        <p:spPr>
          <a:xfrm>
            <a:off x="5046224" y="1805354"/>
            <a:ext cx="3273201" cy="2286000"/>
          </a:xfrm>
        </p:spPr>
      </p:pic>
    </p:spTree>
    <p:extLst>
      <p:ext uri="{BB962C8B-B14F-4D97-AF65-F5344CB8AC3E}">
        <p14:creationId xmlns:p14="http://schemas.microsoft.com/office/powerpoint/2010/main" val="6995633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DNI Template 7-29-11.thmx</Template>
  <TotalTime>29877</TotalTime>
  <Words>560</Words>
  <Application>Microsoft Macintosh PowerPoint</Application>
  <PresentationFormat>On-screen Show (4:3)</PresentationFormat>
  <Paragraphs>93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Theme3</vt:lpstr>
      <vt:lpstr>Lab Organization</vt:lpstr>
      <vt:lpstr>Why is organization so important?</vt:lpstr>
      <vt:lpstr>How are chemicals stored?</vt:lpstr>
      <vt:lpstr>Solids vs Liquids?</vt:lpstr>
      <vt:lpstr>Bossone 525 Sticker System</vt:lpstr>
      <vt:lpstr>White Cabinet (Powders ONLY)</vt:lpstr>
      <vt:lpstr>Flammables (Yellow Cabinet)</vt:lpstr>
      <vt:lpstr>BASES/CAUSTIC</vt:lpstr>
      <vt:lpstr>ACIDS</vt:lpstr>
      <vt:lpstr>Flammables (Hood)</vt:lpstr>
      <vt:lpstr>Chemical Inventory</vt:lpstr>
      <vt:lpstr>Drawer/Supplies Organization</vt:lpstr>
      <vt:lpstr>Last Words</vt:lpstr>
    </vt:vector>
  </TitlesOfParts>
  <Company>Drexel University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Lukatskaya</dc:creator>
  <cp:lastModifiedBy>Kopicko,Danielle</cp:lastModifiedBy>
  <cp:revision>957</cp:revision>
  <dcterms:created xsi:type="dcterms:W3CDTF">2012-03-13T03:13:40Z</dcterms:created>
  <dcterms:modified xsi:type="dcterms:W3CDTF">2018-07-02T19:07:21Z</dcterms:modified>
</cp:coreProperties>
</file>