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sldIdLst>
    <p:sldId id="256" r:id="rId3"/>
    <p:sldId id="259" r:id="rId4"/>
    <p:sldId id="258" r:id="rId5"/>
    <p:sldId id="260" r:id="rId6"/>
    <p:sldId id="257" r:id="rId7"/>
    <p:sldId id="262" r:id="rId8"/>
    <p:sldId id="263" r:id="rId9"/>
    <p:sldId id="269" r:id="rId10"/>
    <p:sldId id="264" r:id="rId11"/>
    <p:sldId id="265" r:id="rId12"/>
    <p:sldId id="261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&amp;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 hasCustomPrompt="1"/>
          </p:nvPr>
        </p:nvSpPr>
        <p:spPr>
          <a:xfrm>
            <a:off x="367276" y="492606"/>
            <a:ext cx="8453451" cy="3225032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algn="l">
              <a:lnSpc>
                <a:spcPts val="4650"/>
              </a:lnSpc>
              <a:defRPr sz="45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Title of Presentation Goes Here</a:t>
            </a:r>
          </a:p>
        </p:txBody>
      </p:sp>
      <p:sp>
        <p:nvSpPr>
          <p:cNvPr id="37" name="Content Placeholder 36"/>
          <p:cNvSpPr>
            <a:spLocks noGrp="1"/>
          </p:cNvSpPr>
          <p:nvPr>
            <p:ph sz="quarter" idx="10" hasCustomPrompt="1"/>
          </p:nvPr>
        </p:nvSpPr>
        <p:spPr>
          <a:xfrm>
            <a:off x="366714" y="3717928"/>
            <a:ext cx="8453437" cy="1169651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>
              <a:lnSpc>
                <a:spcPts val="3150"/>
              </a:lnSpc>
              <a:spcBef>
                <a:spcPts val="0"/>
              </a:spcBef>
              <a:buNone/>
              <a:defRPr sz="3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Subhead for the Title Can Go Here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1" hasCustomPrompt="1"/>
          </p:nvPr>
        </p:nvSpPr>
        <p:spPr>
          <a:xfrm>
            <a:off x="367277" y="5711153"/>
            <a:ext cx="6275387" cy="787851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Presenter(s) Name Listed Here</a:t>
            </a:r>
          </a:p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sz="quarter" idx="12" hasCustomPrompt="1"/>
          </p:nvPr>
        </p:nvSpPr>
        <p:spPr>
          <a:xfrm>
            <a:off x="366714" y="5026123"/>
            <a:ext cx="6275387" cy="48558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spcBef>
                <a:spcPts val="0"/>
              </a:spcBef>
              <a:buNone/>
              <a:defRPr sz="1500" baseline="0">
                <a:solidFill>
                  <a:srgbClr val="FBBB1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</p:spTree>
    <p:extLst>
      <p:ext uri="{BB962C8B-B14F-4D97-AF65-F5344CB8AC3E}">
        <p14:creationId xmlns:p14="http://schemas.microsoft.com/office/powerpoint/2010/main" val="21095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2959100"/>
            <a:ext cx="54737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E47E36C-E71E-4741-8F82-1FAA7916CF0F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845B45-3CD9-451A-8BEB-7FA1EEBA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9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72" y="1054485"/>
            <a:ext cx="8634000" cy="48378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50"/>
              </a:lnSpc>
              <a:buNone/>
              <a:defRPr sz="1800" b="1">
                <a:solidFill>
                  <a:srgbClr val="182552"/>
                </a:solidFill>
                <a:latin typeface="Helvetica"/>
                <a:cs typeface="Helvetica"/>
              </a:defRPr>
            </a:lvl1pPr>
            <a:lvl2pPr marL="212598" indent="-214313">
              <a:buClr>
                <a:srgbClr val="FBBB10"/>
              </a:buClr>
              <a:buFont typeface="Wingdings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2pPr>
            <a:lvl3pPr marL="397764">
              <a:buClr>
                <a:srgbClr val="182552"/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3pPr>
            <a:lvl4pPr marL="548640">
              <a:buClr>
                <a:schemeClr val="tx1">
                  <a:lumMod val="65000"/>
                  <a:lumOff val="35000"/>
                </a:schemeClr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4pPr>
            <a:lvl5pPr marL="720090">
              <a:buClr>
                <a:srgbClr val="FBBB10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>
              <a:lnSpc>
                <a:spcPts val="1950"/>
              </a:lnSpc>
            </a:pPr>
            <a:r>
              <a:rPr lang="en-US" smtClean="0"/>
              <a:t>Click to edit Master text styles</a:t>
            </a:r>
          </a:p>
          <a:p>
            <a:pPr lvl="1">
              <a:lnSpc>
                <a:spcPts val="195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ts val="195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ts val="195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ts val="195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8172" y="291947"/>
            <a:ext cx="8634001" cy="539327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759016" y="6280729"/>
            <a:ext cx="5968136" cy="477731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600" i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References can be listed here.</a:t>
            </a:r>
          </a:p>
        </p:txBody>
      </p:sp>
    </p:spTree>
    <p:extLst>
      <p:ext uri="{BB962C8B-B14F-4D97-AF65-F5344CB8AC3E}">
        <p14:creationId xmlns:p14="http://schemas.microsoft.com/office/powerpoint/2010/main" val="371054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8172" y="291947"/>
            <a:ext cx="8634001" cy="539327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759016" y="6280729"/>
            <a:ext cx="5968136" cy="477731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600" i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References can be listed here.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48172" y="1054486"/>
            <a:ext cx="4154495" cy="48455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50"/>
              </a:lnSpc>
              <a:buNone/>
              <a:defRPr sz="1800" b="1">
                <a:solidFill>
                  <a:srgbClr val="182552"/>
                </a:solidFill>
                <a:latin typeface="Helvetica"/>
                <a:cs typeface="Helvetica"/>
              </a:defRPr>
            </a:lvl1pPr>
            <a:lvl2pPr marL="212598" indent="-214313">
              <a:buClr>
                <a:srgbClr val="FBBB10"/>
              </a:buClr>
              <a:buFont typeface="Wingdings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2pPr>
            <a:lvl3pPr marL="397764">
              <a:buClr>
                <a:srgbClr val="182552"/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3pPr>
            <a:lvl4pPr marL="548640">
              <a:buClr>
                <a:schemeClr val="tx1">
                  <a:lumMod val="65000"/>
                  <a:lumOff val="35000"/>
                </a:schemeClr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4pPr>
            <a:lvl5pPr marL="720090">
              <a:buClr>
                <a:srgbClr val="FBBB10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>
              <a:lnSpc>
                <a:spcPts val="1950"/>
              </a:lnSpc>
            </a:pPr>
            <a:r>
              <a:rPr lang="en-US" smtClean="0"/>
              <a:t>Click to edit Master text styles</a:t>
            </a:r>
          </a:p>
          <a:p>
            <a:pPr lvl="1">
              <a:lnSpc>
                <a:spcPts val="195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ts val="195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ts val="195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ts val="195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4727678" y="1065129"/>
            <a:ext cx="4154495" cy="48455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50"/>
              </a:lnSpc>
              <a:buNone/>
              <a:defRPr sz="1800" b="1">
                <a:solidFill>
                  <a:srgbClr val="182552"/>
                </a:solidFill>
                <a:latin typeface="Helvetica"/>
                <a:cs typeface="Helvetica"/>
              </a:defRPr>
            </a:lvl1pPr>
            <a:lvl2pPr marL="212598" indent="-214313">
              <a:buClr>
                <a:srgbClr val="FBBB10"/>
              </a:buClr>
              <a:buFont typeface="Wingdings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2pPr>
            <a:lvl3pPr marL="397764">
              <a:buClr>
                <a:srgbClr val="182552"/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3pPr>
            <a:lvl4pPr marL="548640">
              <a:buClr>
                <a:schemeClr val="tx1">
                  <a:lumMod val="65000"/>
                  <a:lumOff val="35000"/>
                </a:schemeClr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4pPr>
            <a:lvl5pPr marL="720090">
              <a:buClr>
                <a:srgbClr val="FBBB10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>
              <a:lnSpc>
                <a:spcPts val="1950"/>
              </a:lnSpc>
            </a:pPr>
            <a:r>
              <a:rPr lang="en-US" smtClean="0"/>
              <a:t>Click to edit Master text styles</a:t>
            </a:r>
          </a:p>
          <a:p>
            <a:pPr lvl="1">
              <a:lnSpc>
                <a:spcPts val="195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ts val="195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ts val="195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ts val="195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-Fig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8172" y="291947"/>
            <a:ext cx="8634001" cy="539327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27678" y="1054485"/>
            <a:ext cx="4154495" cy="48378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rgbClr val="182552"/>
                </a:solidFill>
                <a:latin typeface="Helvetica"/>
                <a:cs typeface="Helvetica"/>
              </a:defRPr>
            </a:lvl1pPr>
            <a:lvl2pPr marL="212598" indent="-214313">
              <a:buClr>
                <a:srgbClr val="FBBB10"/>
              </a:buClr>
              <a:buFont typeface="Wingdings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2pPr>
            <a:lvl3pPr marL="397764">
              <a:buClr>
                <a:srgbClr val="182552"/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3pPr>
            <a:lvl4pPr marL="548640">
              <a:buClr>
                <a:schemeClr val="tx1">
                  <a:lumMod val="65000"/>
                  <a:lumOff val="35000"/>
                </a:schemeClr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4pPr>
            <a:lvl5pPr>
              <a:defRPr sz="1350">
                <a:solidFill>
                  <a:srgbClr val="10253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Insert Figure or Image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759016" y="6280729"/>
            <a:ext cx="5968136" cy="477731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600" i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References can be listed here.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48172" y="1054485"/>
            <a:ext cx="4154495" cy="48378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50"/>
              </a:lnSpc>
              <a:buNone/>
              <a:defRPr sz="1800" b="1">
                <a:solidFill>
                  <a:srgbClr val="182552"/>
                </a:solidFill>
                <a:latin typeface="Helvetica"/>
                <a:cs typeface="Helvetica"/>
              </a:defRPr>
            </a:lvl1pPr>
            <a:lvl2pPr marL="212598" indent="-214313">
              <a:buClr>
                <a:srgbClr val="FBBB10"/>
              </a:buClr>
              <a:buFont typeface="Wingdings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2pPr>
            <a:lvl3pPr marL="397764">
              <a:buClr>
                <a:srgbClr val="182552"/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3pPr>
            <a:lvl4pPr marL="548640">
              <a:buClr>
                <a:schemeClr val="tx1">
                  <a:lumMod val="65000"/>
                  <a:lumOff val="35000"/>
                </a:schemeClr>
              </a:buCl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4pPr>
            <a:lvl5pPr marL="720090">
              <a:buClr>
                <a:srgbClr val="FBBB10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>
              <a:lnSpc>
                <a:spcPts val="1950"/>
              </a:lnSpc>
            </a:pPr>
            <a:r>
              <a:rPr lang="en-US" smtClean="0"/>
              <a:t>Click to edit Master text styles</a:t>
            </a:r>
          </a:p>
          <a:p>
            <a:pPr lvl="1">
              <a:lnSpc>
                <a:spcPts val="1950"/>
              </a:lnSpc>
            </a:pPr>
            <a:r>
              <a:rPr lang="en-US" smtClean="0"/>
              <a:t>Second level</a:t>
            </a:r>
          </a:p>
          <a:p>
            <a:pPr lvl="2">
              <a:lnSpc>
                <a:spcPts val="1950"/>
              </a:lnSpc>
            </a:pPr>
            <a:r>
              <a:rPr lang="en-US" smtClean="0"/>
              <a:t>Third level</a:t>
            </a:r>
          </a:p>
          <a:p>
            <a:pPr lvl="3">
              <a:lnSpc>
                <a:spcPts val="1950"/>
              </a:lnSpc>
            </a:pPr>
            <a:r>
              <a:rPr lang="en-US" smtClean="0"/>
              <a:t>Fourth level</a:t>
            </a:r>
          </a:p>
          <a:p>
            <a:pPr lvl="4">
              <a:lnSpc>
                <a:spcPts val="1950"/>
              </a:lnSpc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8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8246" y="6325822"/>
            <a:ext cx="218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7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  <p:sp>
        <p:nvSpPr>
          <p:cNvPr id="39" name="Slide Number Placeholder 5"/>
          <p:cNvSpPr txBox="1">
            <a:spLocks/>
          </p:cNvSpPr>
          <p:nvPr/>
        </p:nvSpPr>
        <p:spPr>
          <a:xfrm>
            <a:off x="11181" y="6532298"/>
            <a:ext cx="1382958" cy="25426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fld id="{C3E673DD-AA53-2348-8545-72F39395A989}" type="slidenum">
              <a:rPr lang="en-US" sz="750" smtClean="0">
                <a:solidFill>
                  <a:srgbClr val="10253F"/>
                </a:solidFill>
                <a:latin typeface="Helvetica"/>
                <a:cs typeface="Helvetica"/>
              </a:rPr>
              <a:pPr algn="l"/>
              <a:t>‹#›</a:t>
            </a:fld>
            <a:endParaRPr lang="en-US" sz="750" dirty="0">
              <a:solidFill>
                <a:srgbClr val="10253F"/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5508" y="6325833"/>
            <a:ext cx="2184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400" kern="1200">
          <a:solidFill>
            <a:srgbClr val="182552"/>
          </a:solidFill>
          <a:latin typeface="Helvetica"/>
          <a:ea typeface="+mj-ea"/>
          <a:cs typeface="Helvetica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Glove Box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Safety presentation for DNI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of glove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084" y="831273"/>
            <a:ext cx="4154495" cy="4845527"/>
          </a:xfrm>
        </p:spPr>
        <p:txBody>
          <a:bodyPr/>
          <a:lstStyle/>
          <a:p>
            <a:r>
              <a:rPr lang="en-US" dirty="0" smtClean="0"/>
              <a:t>Left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4710911" y="831274"/>
            <a:ext cx="4154495" cy="4845527"/>
          </a:xfrm>
        </p:spPr>
        <p:txBody>
          <a:bodyPr/>
          <a:lstStyle/>
          <a:p>
            <a:r>
              <a:rPr lang="en-US" dirty="0" smtClean="0"/>
              <a:t>Right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84" y="1302746"/>
            <a:ext cx="4020669" cy="4820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911" y="1302746"/>
            <a:ext cx="4231665" cy="481957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6985" y="3362591"/>
            <a:ext cx="6731173" cy="894560"/>
            <a:chOff x="56985" y="3362591"/>
            <a:chExt cx="6731173" cy="89456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6985" y="3362591"/>
              <a:ext cx="2633870" cy="655983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154288" y="3601168"/>
              <a:ext cx="2633870" cy="655983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98317" y="1310326"/>
            <a:ext cx="6682608" cy="2659720"/>
            <a:chOff x="298317" y="1310326"/>
            <a:chExt cx="6682608" cy="265972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98317" y="1415323"/>
              <a:ext cx="2494579" cy="2554723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486346" y="1310326"/>
              <a:ext cx="2494579" cy="2554723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76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172" y="933715"/>
            <a:ext cx="8634000" cy="48378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/>
              <a:t>Before using the glovebox: </a:t>
            </a:r>
          </a:p>
          <a:p>
            <a:pPr marL="740664" lvl="2" indent="-342900">
              <a:buFont typeface="+mj-lt"/>
              <a:buAutoNum type="arabicPeriod"/>
            </a:pPr>
            <a:r>
              <a:rPr lang="en-US" sz="1700" b="0" dirty="0" smtClean="0"/>
              <a:t>Inspect </a:t>
            </a:r>
            <a:r>
              <a:rPr lang="en-US" sz="1700" b="0" dirty="0"/>
              <a:t>the condition of the glove box Gloves: Are there tears? Are they firm? </a:t>
            </a:r>
          </a:p>
          <a:p>
            <a:pPr marL="740664" lvl="2" indent="-342900">
              <a:buFont typeface="+mj-lt"/>
              <a:buAutoNum type="arabicPeriod"/>
            </a:pPr>
            <a:r>
              <a:rPr lang="en-US" sz="1700" b="0" dirty="0"/>
              <a:t>Compressed Gas: </a:t>
            </a:r>
            <a:r>
              <a:rPr lang="en-US" sz="1700" b="0" dirty="0" smtClean="0"/>
              <a:t>Are </a:t>
            </a:r>
            <a:r>
              <a:rPr lang="en-US" sz="1700" b="0" dirty="0"/>
              <a:t>there any leaks? When was the regulator/fitting last checked</a:t>
            </a:r>
            <a:r>
              <a:rPr lang="en-US" sz="1700" b="0" dirty="0" smtClean="0"/>
              <a:t>?</a:t>
            </a:r>
            <a:r>
              <a:rPr lang="en-US" sz="1700" b="0" dirty="0"/>
              <a:t> Are there gas in the bottle</a:t>
            </a:r>
            <a:r>
              <a:rPr lang="en-US" sz="1700" b="0" dirty="0" smtClean="0"/>
              <a:t>? (</a:t>
            </a:r>
            <a:r>
              <a:rPr lang="en-US" sz="1700" b="0" dirty="0" err="1" smtClean="0"/>
              <a:t>Ar</a:t>
            </a:r>
            <a:r>
              <a:rPr lang="en-US" sz="1700" b="0" dirty="0" smtClean="0"/>
              <a:t> bottle!!!) </a:t>
            </a:r>
            <a:endParaRPr lang="en-US" sz="1700" b="0" dirty="0"/>
          </a:p>
          <a:p>
            <a:pPr marL="740664" lvl="2" indent="-342900">
              <a:buFont typeface="+mj-lt"/>
              <a:buAutoNum type="arabicPeriod"/>
            </a:pPr>
            <a:r>
              <a:rPr lang="en-US" sz="1700" b="0" dirty="0"/>
              <a:t>Ante-chamber: Are there any products/equipment? </a:t>
            </a:r>
          </a:p>
          <a:p>
            <a:pPr marL="740664" lvl="2" indent="-342900">
              <a:buFont typeface="+mj-lt"/>
              <a:buAutoNum type="arabicPeriod"/>
            </a:pPr>
            <a:r>
              <a:rPr lang="en-US" sz="1700" b="0" dirty="0"/>
              <a:t>Vacuum Pump: How is the pump oil level? Does it sound like it’s working properly? Are there any leaks?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/>
              <a:t>Before putting your hand </a:t>
            </a:r>
            <a:r>
              <a:rPr lang="en-US" sz="2000" b="0" dirty="0"/>
              <a:t>in the glove box, </a:t>
            </a:r>
            <a:r>
              <a:rPr lang="en-US" sz="2000" b="0" dirty="0" smtClean="0"/>
              <a:t>put on a pair of glove (finger can be sharp to the glove box) and ensure </a:t>
            </a:r>
            <a:r>
              <a:rPr lang="en-US" sz="2000" b="0" dirty="0"/>
              <a:t>hands are </a:t>
            </a:r>
            <a:r>
              <a:rPr lang="en-US" sz="2000" b="0" dirty="0">
                <a:solidFill>
                  <a:schemeClr val="accent2"/>
                </a:solidFill>
              </a:rPr>
              <a:t>dry </a:t>
            </a:r>
            <a:endParaRPr lang="en-US" sz="2000" b="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Enter the glove box slowly; if you enter to suddenly, you may rip off the gloves </a:t>
            </a:r>
            <a:endParaRPr lang="en-US" sz="2000" b="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Before </a:t>
            </a:r>
            <a:r>
              <a:rPr lang="en-US" sz="2000" b="0" dirty="0" smtClean="0"/>
              <a:t>the operation in the glove box, put on </a:t>
            </a:r>
            <a:r>
              <a:rPr lang="en-US" sz="2000" b="0" dirty="0" smtClean="0"/>
              <a:t>another disposable </a:t>
            </a:r>
            <a:r>
              <a:rPr lang="en-US" sz="2000" b="0" dirty="0" smtClean="0"/>
              <a:t>gloves to ensure the cleanness of the black glove.</a:t>
            </a: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Glove box practices: check list before start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when using the glove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8171" y="769814"/>
            <a:ext cx="8634001" cy="4845527"/>
          </a:xfrm>
        </p:spPr>
        <p:txBody>
          <a:bodyPr/>
          <a:lstStyle/>
          <a:p>
            <a:endParaRPr lang="en-US" b="0" dirty="0"/>
          </a:p>
          <a:p>
            <a:endParaRPr lang="en-US" b="0" dirty="0"/>
          </a:p>
          <a:p>
            <a:r>
              <a:rPr lang="en-US" b="0" dirty="0" smtClean="0"/>
              <a:t>Maintenance</a:t>
            </a:r>
            <a:r>
              <a:rPr lang="en-US" b="0" dirty="0"/>
              <a:t>, diligence and proper inspection when working in a glove box will prevent many incidents 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 smtClean="0"/>
              <a:t>Be careful when using sharp things inside glove box</a:t>
            </a:r>
            <a:endParaRPr lang="en-US" b="0" dirty="0" smtClean="0"/>
          </a:p>
          <a:p>
            <a:r>
              <a:rPr lang="en-US" b="0" dirty="0" smtClean="0"/>
              <a:t>Be </a:t>
            </a:r>
            <a:r>
              <a:rPr lang="en-US" b="0" dirty="0"/>
              <a:t>mindful of the side-products; if the reaction generates a harmful gas, maybe it isn’t the right reaction to be done in the glove box 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 smtClean="0"/>
              <a:t>If O2 and H2O level is increasing fast </a:t>
            </a:r>
          </a:p>
          <a:p>
            <a:r>
              <a:rPr lang="en-US" b="0" dirty="0" smtClean="0"/>
              <a:t>Or beyond 50 ppm</a:t>
            </a:r>
          </a:p>
          <a:p>
            <a:r>
              <a:rPr lang="en-US" b="0" dirty="0" smtClean="0"/>
              <a:t>Contact super user immediately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07434" y="3310252"/>
            <a:ext cx="5578256" cy="2782956"/>
            <a:chOff x="3303917" y="3736638"/>
            <a:chExt cx="5578256" cy="27829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36383"/>
            <a:stretch/>
          </p:blipFill>
          <p:spPr>
            <a:xfrm>
              <a:off x="4320403" y="3736638"/>
              <a:ext cx="4561770" cy="2782956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3303917" y="4584318"/>
              <a:ext cx="4564176" cy="1648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36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Emergency </a:t>
            </a:r>
            <a:r>
              <a:rPr lang="en-US" b="1" dirty="0"/>
              <a:t>Situations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8172" y="1389322"/>
            <a:ext cx="4214297" cy="2594343"/>
          </a:xfrm>
          <a:ln w="28575">
            <a:solidFill>
              <a:srgbClr val="FFC000"/>
            </a:solidFill>
          </a:ln>
        </p:spPr>
        <p:txBody>
          <a:bodyPr/>
          <a:lstStyle/>
          <a:p>
            <a:r>
              <a:rPr lang="en-US" b="0" dirty="0" smtClean="0"/>
              <a:t>At </a:t>
            </a:r>
            <a:r>
              <a:rPr lang="en-US" b="0" dirty="0"/>
              <a:t>any time, users should be prepared for the following emergencies to occur </a:t>
            </a:r>
            <a:endParaRPr lang="en-US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Power </a:t>
            </a:r>
            <a:r>
              <a:rPr lang="en-US" b="0" dirty="0"/>
              <a:t>failure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Loss of </a:t>
            </a:r>
            <a:r>
              <a:rPr lang="en-US" b="0" dirty="0" smtClean="0"/>
              <a:t>gas pressure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Glove tear/repair 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In </a:t>
            </a:r>
            <a:r>
              <a:rPr lang="en-US" b="0" dirty="0"/>
              <a:t>all instances, the user’s safety is most </a:t>
            </a:r>
            <a:r>
              <a:rPr lang="en-US" b="0" dirty="0" smtClean="0"/>
              <a:t>important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935126" y="1389322"/>
            <a:ext cx="6947047" cy="1943096"/>
            <a:chOff x="1935126" y="1389322"/>
            <a:chExt cx="6947047" cy="1943096"/>
          </a:xfrm>
        </p:grpSpPr>
        <p:sp>
          <p:nvSpPr>
            <p:cNvPr id="6" name="Rectangle 5"/>
            <p:cNvSpPr/>
            <p:nvPr/>
          </p:nvSpPr>
          <p:spPr>
            <a:xfrm>
              <a:off x="4668136" y="1389322"/>
              <a:ext cx="4214037" cy="194309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342900">
                <a:lnSpc>
                  <a:spcPts val="1950"/>
                </a:lnSpc>
                <a:spcBef>
                  <a:spcPct val="20000"/>
                </a:spcBef>
              </a:pPr>
              <a:r>
                <a:rPr lang="en-US" dirty="0" smtClean="0">
                  <a:solidFill>
                    <a:srgbClr val="182552"/>
                  </a:solidFill>
                  <a:latin typeface="Helvetica"/>
                  <a:cs typeface="Helvetica"/>
                </a:rPr>
                <a:t>If </a:t>
              </a:r>
              <a:r>
                <a:rPr lang="en-US" dirty="0">
                  <a:solidFill>
                    <a:srgbClr val="182552"/>
                  </a:solidFill>
                  <a:latin typeface="Helvetica"/>
                  <a:cs typeface="Helvetica"/>
                </a:rPr>
                <a:t>there is a loss of power to the panel, there is NO safe way to introduce inert gas into the glove box. </a:t>
              </a:r>
            </a:p>
            <a:p>
              <a:pPr defTabSz="342900">
                <a:lnSpc>
                  <a:spcPts val="1950"/>
                </a:lnSpc>
                <a:spcBef>
                  <a:spcPct val="20000"/>
                </a:spcBef>
              </a:pPr>
              <a:r>
                <a:rPr lang="en-US" dirty="0">
                  <a:solidFill>
                    <a:srgbClr val="182552"/>
                  </a:solidFill>
                  <a:latin typeface="Helvetica"/>
                  <a:cs typeface="Helvetica"/>
                </a:rPr>
                <a:t>Depending on the state of the glove box and their regular maintenance, glove boxes can last anywhere </a:t>
              </a:r>
              <a:r>
                <a:rPr lang="en-US" dirty="0" smtClean="0">
                  <a:solidFill>
                    <a:srgbClr val="182552"/>
                  </a:solidFill>
                  <a:latin typeface="Helvetica"/>
                  <a:cs typeface="Helvetica"/>
                </a:rPr>
                <a:t>for </a:t>
              </a:r>
              <a:r>
                <a:rPr lang="en-US" dirty="0">
                  <a:solidFill>
                    <a:srgbClr val="182552"/>
                  </a:solidFill>
                  <a:latin typeface="Helvetica"/>
                  <a:cs typeface="Helvetica"/>
                </a:rPr>
                <a:t>12-48 hours without a refill of gas </a:t>
              </a:r>
            </a:p>
          </p:txBody>
        </p:sp>
        <p:cxnSp>
          <p:nvCxnSpPr>
            <p:cNvPr id="8" name="Straight Arrow Connector 7"/>
            <p:cNvCxnSpPr>
              <a:endCxn id="6" idx="1"/>
            </p:cNvCxnSpPr>
            <p:nvPr/>
          </p:nvCxnSpPr>
          <p:spPr>
            <a:xfrm>
              <a:off x="1935126" y="2118568"/>
              <a:ext cx="2733010" cy="2423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648309" y="2439324"/>
            <a:ext cx="6233864" cy="2405715"/>
            <a:chOff x="2696442" y="2358241"/>
            <a:chExt cx="6233864" cy="2405715"/>
          </a:xfrm>
        </p:grpSpPr>
        <p:sp>
          <p:nvSpPr>
            <p:cNvPr id="9" name="Rectangle 8"/>
            <p:cNvSpPr/>
            <p:nvPr/>
          </p:nvSpPr>
          <p:spPr>
            <a:xfrm>
              <a:off x="4716268" y="3563627"/>
              <a:ext cx="4214038" cy="12003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182552"/>
                  </a:solidFill>
                  <a:latin typeface="Helvetica"/>
                  <a:cs typeface="Helvetica"/>
                </a:rPr>
                <a:t>In </a:t>
              </a:r>
              <a:r>
                <a:rPr lang="en-US" dirty="0">
                  <a:solidFill>
                    <a:srgbClr val="182552"/>
                  </a:solidFill>
                  <a:latin typeface="Helvetica"/>
                  <a:cs typeface="Helvetica"/>
                </a:rPr>
                <a:t>cases of </a:t>
              </a:r>
              <a:r>
                <a:rPr lang="en-US" dirty="0" smtClean="0">
                  <a:solidFill>
                    <a:srgbClr val="182552"/>
                  </a:solidFill>
                  <a:latin typeface="Helvetica"/>
                  <a:cs typeface="Helvetica"/>
                </a:rPr>
                <a:t>pressure loss, stop using. The </a:t>
              </a:r>
              <a:r>
                <a:rPr lang="en-US" dirty="0">
                  <a:solidFill>
                    <a:srgbClr val="182552"/>
                  </a:solidFill>
                  <a:latin typeface="Helvetica"/>
                  <a:cs typeface="Helvetica"/>
                </a:rPr>
                <a:t>glove box </a:t>
              </a:r>
              <a:r>
                <a:rPr lang="en-US" dirty="0" smtClean="0">
                  <a:solidFill>
                    <a:srgbClr val="182552"/>
                  </a:solidFill>
                  <a:latin typeface="Helvetica"/>
                  <a:cs typeface="Helvetica"/>
                </a:rPr>
                <a:t>seal </a:t>
              </a:r>
              <a:r>
                <a:rPr lang="en-US" dirty="0">
                  <a:solidFill>
                    <a:srgbClr val="182552"/>
                  </a:solidFill>
                  <a:latin typeface="Helvetica"/>
                  <a:cs typeface="Helvetica"/>
                </a:rPr>
                <a:t>itself until the pressure is sufficient to continue regular operation </a:t>
              </a:r>
            </a:p>
          </p:txBody>
        </p:sp>
        <p:cxnSp>
          <p:nvCxnSpPr>
            <p:cNvPr id="10" name="Straight Arrow Connector 9"/>
            <p:cNvCxnSpPr>
              <a:endCxn id="9" idx="1"/>
            </p:cNvCxnSpPr>
            <p:nvPr/>
          </p:nvCxnSpPr>
          <p:spPr>
            <a:xfrm>
              <a:off x="2696442" y="2358241"/>
              <a:ext cx="2019826" cy="18055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691198" y="4882384"/>
            <a:ext cx="5953874" cy="1292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Please keep the glove box tidy and clean!!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-Separate trash and sharp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-Clean after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use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Use a log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book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1738" y="6631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600" b="0" i="0" u="none" strike="noStrike" baseline="0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sz="3600" b="1" i="0" u="none" strike="noStrike" baseline="0" dirty="0" smtClean="0">
                <a:solidFill>
                  <a:schemeClr val="bg1"/>
                </a:solidFill>
                <a:latin typeface="Verdana" panose="020B0604030504040204" pitchFamily="34" charset="0"/>
              </a:rPr>
              <a:t>Questions</a:t>
            </a:r>
            <a:r>
              <a:rPr lang="en-US" sz="3600" b="1" i="0" u="none" strike="noStrike" baseline="0" dirty="0" smtClean="0">
                <a:solidFill>
                  <a:schemeClr val="bg1"/>
                </a:solidFill>
                <a:latin typeface="Verdana" panose="020B0604030504040204" pitchFamily="34" charset="0"/>
              </a:rPr>
              <a:t>? Suggestions? 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8782" y="4104253"/>
            <a:ext cx="7191338" cy="2625491"/>
            <a:chOff x="598782" y="4104253"/>
            <a:chExt cx="7191338" cy="2625491"/>
          </a:xfrm>
        </p:grpSpPr>
        <p:sp>
          <p:nvSpPr>
            <p:cNvPr id="3" name="TextBox 2"/>
            <p:cNvSpPr txBox="1"/>
            <p:nvPr/>
          </p:nvSpPr>
          <p:spPr>
            <a:xfrm>
              <a:off x="598782" y="4853293"/>
              <a:ext cx="4660790" cy="1200329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3600" b="0" i="0" u="none" strike="noStrike" baseline="0">
                  <a:solidFill>
                    <a:schemeClr val="bg1"/>
                  </a:solidFill>
                  <a:latin typeface="Verdana" panose="020B0604030504040204" pitchFamily="34" charset="0"/>
                </a:defRPr>
              </a:lvl1pPr>
            </a:lstStyle>
            <a:p>
              <a:r>
                <a:rPr lang="en-US" dirty="0"/>
                <a:t>Or need a </a:t>
              </a:r>
              <a:r>
                <a:rPr lang="en-US" dirty="0"/>
                <a:t>hug from glove box?</a:t>
              </a:r>
              <a:endParaRPr lang="en-US" dirty="0"/>
            </a:p>
          </p:txBody>
        </p:sp>
        <p:pic>
          <p:nvPicPr>
            <p:cNvPr id="1026" name="Picture 2" descr="Image result for glove bo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812" y="4104253"/>
              <a:ext cx="2963308" cy="2625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144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inside the glove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3506" y="1133238"/>
            <a:ext cx="2624237" cy="2643633"/>
          </a:xfrm>
          <a:ln w="28575">
            <a:solidFill>
              <a:schemeClr val="accent2"/>
            </a:solidFill>
          </a:ln>
        </p:spPr>
        <p:txBody>
          <a:bodyPr/>
          <a:lstStyle/>
          <a:p>
            <a:endParaRPr lang="en-US" b="0" dirty="0"/>
          </a:p>
          <a:p>
            <a:r>
              <a:rPr lang="en-US" b="0" dirty="0" smtClean="0"/>
              <a:t>Materials in the glovebox:</a:t>
            </a:r>
          </a:p>
          <a:p>
            <a:endParaRPr lang="en-US" b="0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Air-sensitive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Water-sensitive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Toxic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dirty="0"/>
              <a:t>Biohazard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dirty="0"/>
              <a:t>Radioactive </a:t>
            </a: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330690" y="1133238"/>
            <a:ext cx="5347096" cy="4845527"/>
          </a:xfrm>
        </p:spPr>
        <p:txBody>
          <a:bodyPr/>
          <a:lstStyle/>
          <a:p>
            <a:r>
              <a:rPr lang="en-US" dirty="0"/>
              <a:t>A glove box is a sealed container that is designed to allow one to </a:t>
            </a:r>
            <a:r>
              <a:rPr lang="en-US" dirty="0">
                <a:solidFill>
                  <a:srgbClr val="FF0000"/>
                </a:solidFill>
              </a:rPr>
              <a:t>manipulate</a:t>
            </a:r>
            <a:r>
              <a:rPr lang="en-US" dirty="0"/>
              <a:t> objects where a separate atmosphere is desired</a:t>
            </a:r>
            <a:r>
              <a:rPr lang="en-US" dirty="0" smtClean="0"/>
              <a:t>.</a:t>
            </a:r>
          </a:p>
          <a:p>
            <a:endParaRPr lang="en-US" b="0" dirty="0"/>
          </a:p>
          <a:p>
            <a:r>
              <a:rPr lang="en-US" b="0" dirty="0"/>
              <a:t>Two types of gloveboxes </a:t>
            </a:r>
            <a:r>
              <a:rPr lang="en-US" b="0" dirty="0" smtClean="0"/>
              <a:t>exist:</a:t>
            </a:r>
          </a:p>
          <a:p>
            <a:r>
              <a:rPr lang="en-US" b="0" dirty="0" smtClean="0"/>
              <a:t>1. allows </a:t>
            </a:r>
            <a:r>
              <a:rPr lang="en-US" b="0" dirty="0"/>
              <a:t>a person to work with hazardous </a:t>
            </a:r>
            <a:r>
              <a:rPr lang="en-US" b="0" dirty="0" smtClean="0"/>
              <a:t>substances</a:t>
            </a:r>
          </a:p>
          <a:p>
            <a:r>
              <a:rPr lang="en-US" b="0" dirty="0" smtClean="0">
                <a:solidFill>
                  <a:schemeClr val="accent2"/>
                </a:solidFill>
              </a:rPr>
              <a:t>2 allows </a:t>
            </a:r>
            <a:r>
              <a:rPr lang="en-US" b="0" dirty="0">
                <a:solidFill>
                  <a:schemeClr val="accent2"/>
                </a:solidFill>
              </a:rPr>
              <a:t>manipulation of substances that must be contained within a very high purity inert </a:t>
            </a:r>
            <a:r>
              <a:rPr lang="en-US" b="0" dirty="0" smtClean="0">
                <a:solidFill>
                  <a:schemeClr val="accent2"/>
                </a:solidFill>
              </a:rPr>
              <a:t>atmosphere (our lab now)</a:t>
            </a:r>
            <a:endParaRPr lang="en-US" b="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introduction of glove box in our 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04" y="831274"/>
            <a:ext cx="6552998" cy="419305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99726" y="1808423"/>
            <a:ext cx="2253931" cy="3844108"/>
            <a:chOff x="999726" y="1808423"/>
            <a:chExt cx="2253931" cy="3844108"/>
          </a:xfrm>
        </p:grpSpPr>
        <p:sp>
          <p:nvSpPr>
            <p:cNvPr id="6" name="Rectangle 5"/>
            <p:cNvSpPr/>
            <p:nvPr/>
          </p:nvSpPr>
          <p:spPr>
            <a:xfrm>
              <a:off x="999726" y="1808423"/>
              <a:ext cx="829689" cy="22328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1414570" y="4041260"/>
              <a:ext cx="1165597" cy="124976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78949" y="5283199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Ar</a:t>
              </a:r>
              <a:r>
                <a:rPr lang="en-US" dirty="0" smtClean="0"/>
                <a:t> cylinder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58363" y="1518318"/>
            <a:ext cx="1945789" cy="4654722"/>
            <a:chOff x="3558363" y="1518318"/>
            <a:chExt cx="1945789" cy="4654722"/>
          </a:xfrm>
        </p:grpSpPr>
        <p:sp>
          <p:nvSpPr>
            <p:cNvPr id="7" name="Rectangle 6"/>
            <p:cNvSpPr/>
            <p:nvPr/>
          </p:nvSpPr>
          <p:spPr>
            <a:xfrm>
              <a:off x="3558363" y="1518318"/>
              <a:ext cx="1091609" cy="22328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58363" y="5526709"/>
              <a:ext cx="19457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Organic solvents</a:t>
              </a:r>
            </a:p>
            <a:p>
              <a:r>
                <a:rPr lang="en-US" dirty="0" smtClean="0"/>
                <a:t>And users’ boxes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endCxn id="7" idx="2"/>
            </p:cNvCxnSpPr>
            <p:nvPr/>
          </p:nvCxnSpPr>
          <p:spPr>
            <a:xfrm flipH="1" flipV="1">
              <a:off x="4104168" y="3751155"/>
              <a:ext cx="108128" cy="18425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893578" y="2025706"/>
            <a:ext cx="1688657" cy="3311485"/>
            <a:chOff x="6900644" y="1573618"/>
            <a:chExt cx="1688657" cy="3311485"/>
          </a:xfrm>
        </p:grpSpPr>
        <p:sp>
          <p:nvSpPr>
            <p:cNvPr id="8" name="Rectangle 7"/>
            <p:cNvSpPr/>
            <p:nvPr/>
          </p:nvSpPr>
          <p:spPr>
            <a:xfrm>
              <a:off x="6900644" y="1573618"/>
              <a:ext cx="1029436" cy="6344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7780002" y="2210086"/>
              <a:ext cx="393684" cy="23621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840378" y="4515771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Metal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08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Positive pressure to the atmosphere </a:t>
            </a:r>
            <a:endParaRPr lang="en-US" sz="2000" b="0" dirty="0" smtClean="0"/>
          </a:p>
          <a:p>
            <a:r>
              <a:rPr lang="en-US" sz="2000" b="0" dirty="0" smtClean="0"/>
              <a:t>     - if there is leakage in the glovebox, it will be in the lab!</a:t>
            </a:r>
          </a:p>
          <a:p>
            <a:endParaRPr lang="en-US" sz="2000" b="0" dirty="0"/>
          </a:p>
          <a:p>
            <a:endParaRPr lang="en-US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Glove boxes will </a:t>
            </a:r>
            <a:r>
              <a:rPr lang="en-US" sz="2000" b="0" dirty="0">
                <a:solidFill>
                  <a:schemeClr val="accent2"/>
                </a:solidFill>
              </a:rPr>
              <a:t>automatically close their valves </a:t>
            </a:r>
            <a:r>
              <a:rPr lang="en-US" sz="2000" b="0" dirty="0"/>
              <a:t>when there isn’t a proper pressure of compressed gas </a:t>
            </a:r>
            <a:endParaRPr lang="en-US" sz="2000" b="0" dirty="0" smtClean="0"/>
          </a:p>
          <a:p>
            <a:endParaRPr lang="en-US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If </a:t>
            </a:r>
            <a:r>
              <a:rPr lang="en-US" sz="2000" b="0" dirty="0" smtClean="0"/>
              <a:t>the glove </a:t>
            </a:r>
            <a:r>
              <a:rPr lang="en-US" sz="2000" b="0" dirty="0"/>
              <a:t>box cannot be refilled with inert gas, the glove box can remain for a few hours to a few days </a:t>
            </a:r>
            <a:endParaRPr lang="en-US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Moisture and Oxygen sensors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Features of a Glove Box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introduction of glove box in our 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04" y="831274"/>
            <a:ext cx="6552998" cy="419305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488558" y="1325526"/>
            <a:ext cx="2899144" cy="4377725"/>
            <a:chOff x="1488558" y="1325526"/>
            <a:chExt cx="2899144" cy="4377725"/>
          </a:xfrm>
        </p:grpSpPr>
        <p:sp>
          <p:nvSpPr>
            <p:cNvPr id="6" name="Rectangle 5"/>
            <p:cNvSpPr/>
            <p:nvPr/>
          </p:nvSpPr>
          <p:spPr>
            <a:xfrm>
              <a:off x="1488558" y="1325526"/>
              <a:ext cx="2899144" cy="22328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580167" y="3558363"/>
              <a:ext cx="357963" cy="173266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545046" y="5333919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Supercapacitor part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64903" y="1325526"/>
            <a:ext cx="2899144" cy="4377725"/>
            <a:chOff x="4464903" y="1325526"/>
            <a:chExt cx="2899144" cy="4377725"/>
          </a:xfrm>
        </p:grpSpPr>
        <p:sp>
          <p:nvSpPr>
            <p:cNvPr id="7" name="Rectangle 6"/>
            <p:cNvSpPr/>
            <p:nvPr/>
          </p:nvSpPr>
          <p:spPr>
            <a:xfrm>
              <a:off x="4464903" y="1325526"/>
              <a:ext cx="2899144" cy="22328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64903" y="5333919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Battery part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endCxn id="7" idx="2"/>
            </p:cNvCxnSpPr>
            <p:nvPr/>
          </p:nvCxnSpPr>
          <p:spPr>
            <a:xfrm flipV="1">
              <a:off x="5384940" y="3558363"/>
              <a:ext cx="529535" cy="184253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285986" y="1573618"/>
            <a:ext cx="2762796" cy="4945976"/>
            <a:chOff x="6285986" y="1573618"/>
            <a:chExt cx="2762796" cy="4945976"/>
          </a:xfrm>
        </p:grpSpPr>
        <p:grpSp>
          <p:nvGrpSpPr>
            <p:cNvPr id="23" name="Group 22"/>
            <p:cNvGrpSpPr/>
            <p:nvPr/>
          </p:nvGrpSpPr>
          <p:grpSpPr>
            <a:xfrm>
              <a:off x="6900644" y="1573618"/>
              <a:ext cx="1981529" cy="2205773"/>
              <a:chOff x="6900644" y="1573618"/>
              <a:chExt cx="1981529" cy="220577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900644" y="1573618"/>
                <a:ext cx="1029436" cy="63441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7780002" y="2210085"/>
                <a:ext cx="504082" cy="92297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953714" y="3133060"/>
                <a:ext cx="9284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Control</a:t>
                </a:r>
              </a:p>
              <a:p>
                <a:r>
                  <a:rPr lang="en-US" dirty="0" smtClean="0"/>
                  <a:t>panel</a:t>
                </a:r>
                <a:endParaRPr lang="en-US" dirty="0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5986" y="3870174"/>
              <a:ext cx="2762796" cy="2649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42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893" y="59680"/>
            <a:ext cx="8634001" cy="539327"/>
          </a:xfrm>
        </p:spPr>
        <p:txBody>
          <a:bodyPr/>
          <a:lstStyle/>
          <a:p>
            <a:r>
              <a:rPr lang="en-US" dirty="0" smtClean="0"/>
              <a:t>Transfer sample into glovebox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564" y="1504461"/>
            <a:ext cx="83852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182552"/>
                </a:solidFill>
                <a:latin typeface="Helvetica"/>
                <a:cs typeface="Helvetica"/>
              </a:rPr>
              <a:t>Large chamber: </a:t>
            </a:r>
            <a:endParaRPr lang="en-US" sz="2000" b="1" dirty="0">
              <a:solidFill>
                <a:srgbClr val="182552"/>
              </a:solidFill>
              <a:latin typeface="Helvetica"/>
              <a:cs typeface="Helvetica"/>
            </a:endParaRPr>
          </a:p>
          <a:p>
            <a:r>
              <a:rPr lang="en-US" sz="2000" dirty="0">
                <a:solidFill>
                  <a:srgbClr val="182552"/>
                </a:solidFill>
                <a:latin typeface="Helvetica"/>
                <a:cs typeface="Helvetica"/>
              </a:rPr>
              <a:t>There is limited space in the glove </a:t>
            </a:r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box, </a:t>
            </a:r>
            <a:r>
              <a:rPr lang="en-US" sz="2000" dirty="0">
                <a:solidFill>
                  <a:srgbClr val="182552"/>
                </a:solidFill>
                <a:latin typeface="Helvetica"/>
                <a:cs typeface="Helvetica"/>
              </a:rPr>
              <a:t>so large equipment </a:t>
            </a:r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should </a:t>
            </a:r>
            <a:r>
              <a:rPr lang="en-US" sz="2000" dirty="0">
                <a:solidFill>
                  <a:srgbClr val="182552"/>
                </a:solidFill>
                <a:latin typeface="Helvetica"/>
                <a:cs typeface="Helvetica"/>
              </a:rPr>
              <a:t>be kept to a minimum. </a:t>
            </a:r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Check the possibility with super users first.</a:t>
            </a:r>
            <a:endParaRPr lang="en-US" sz="2000" dirty="0">
              <a:solidFill>
                <a:srgbClr val="182552"/>
              </a:solidFill>
              <a:latin typeface="Helvetica"/>
              <a:cs typeface="Helvetica"/>
            </a:endParaRPr>
          </a:p>
          <a:p>
            <a:endParaRPr lang="en-US" sz="2000" dirty="0">
              <a:solidFill>
                <a:srgbClr val="182552"/>
              </a:solidFill>
              <a:latin typeface="Helvetica"/>
              <a:cs typeface="Helvetica"/>
            </a:endParaRPr>
          </a:p>
          <a:p>
            <a:r>
              <a:rPr lang="en-US" sz="2000" b="1" dirty="0" smtClean="0">
                <a:solidFill>
                  <a:srgbClr val="182552"/>
                </a:solidFill>
                <a:latin typeface="Helvetica"/>
                <a:cs typeface="Helvetica"/>
              </a:rPr>
              <a:t>Small chamber: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Ensure equipment can withstand vacuum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Glassware </a:t>
            </a:r>
            <a:r>
              <a:rPr lang="en-US" sz="2000" dirty="0">
                <a:solidFill>
                  <a:srgbClr val="182552"/>
                </a:solidFill>
                <a:latin typeface="Helvetica"/>
                <a:cs typeface="Helvetica"/>
              </a:rPr>
              <a:t>- Glassware should be dried in an oven for at least a few hours before bringing it into the box. If you cannot do this, you can remove much water from the glass by doing a rinse with </a:t>
            </a:r>
            <a:r>
              <a:rPr lang="en-US" sz="2000" dirty="0" err="1">
                <a:solidFill>
                  <a:srgbClr val="182552"/>
                </a:solidFill>
                <a:latin typeface="Helvetica"/>
                <a:cs typeface="Helvetica"/>
              </a:rPr>
              <a:t>EtOH</a:t>
            </a:r>
            <a:r>
              <a:rPr lang="en-US" sz="2000" dirty="0">
                <a:solidFill>
                  <a:srgbClr val="182552"/>
                </a:solidFill>
                <a:latin typeface="Helvetica"/>
                <a:cs typeface="Helvetica"/>
              </a:rPr>
              <a:t> or </a:t>
            </a:r>
            <a:r>
              <a:rPr lang="en-US" sz="2000" dirty="0" err="1">
                <a:solidFill>
                  <a:srgbClr val="182552"/>
                </a:solidFill>
                <a:latin typeface="Helvetica"/>
                <a:cs typeface="Helvetica"/>
              </a:rPr>
              <a:t>MeOH</a:t>
            </a:r>
            <a:r>
              <a:rPr lang="en-US" sz="2000" dirty="0">
                <a:solidFill>
                  <a:srgbClr val="182552"/>
                </a:solidFill>
                <a:latin typeface="Helvetica"/>
                <a:cs typeface="Helvetica"/>
              </a:rPr>
              <a:t> then hexanes. Flame drying is also an option.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182552"/>
                </a:solidFill>
                <a:latin typeface="Helvetica"/>
                <a:cs typeface="Helvetica"/>
              </a:rPr>
              <a:t>Chemicals – </a:t>
            </a:r>
            <a:r>
              <a:rPr lang="en-US" sz="2000" dirty="0">
                <a:solidFill>
                  <a:schemeClr val="accent2"/>
                </a:solidFill>
                <a:latin typeface="Helvetica"/>
                <a:cs typeface="Helvetica"/>
              </a:rPr>
              <a:t>non-volatile solids should be opened and covered with a Kim wipe/rubber band unless packaged under inert atmosphere. </a:t>
            </a:r>
            <a:r>
              <a:rPr lang="en-US" sz="2000" dirty="0">
                <a:solidFill>
                  <a:srgbClr val="182552"/>
                </a:solidFill>
                <a:latin typeface="Helvetica"/>
                <a:cs typeface="Helvetica"/>
              </a:rPr>
              <a:t>Volatile </a:t>
            </a:r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material: next page</a:t>
            </a:r>
            <a:endParaRPr lang="en-US" sz="2000" dirty="0">
              <a:solidFill>
                <a:srgbClr val="182552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736" y="599007"/>
            <a:ext cx="8776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Chambers: change the air environment into inert atmosphere by vacuuming the chamber and refilling the chamber with gas in the glove </a:t>
            </a:r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box</a:t>
            </a:r>
            <a:endParaRPr lang="en-US" sz="2000" b="1" dirty="0" smtClean="0">
              <a:solidFill>
                <a:srgbClr val="18255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818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put sample into glove box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04" y="831274"/>
            <a:ext cx="6552998" cy="419305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99726" y="1808423"/>
            <a:ext cx="2253931" cy="3844108"/>
            <a:chOff x="999726" y="1808423"/>
            <a:chExt cx="2253931" cy="3844108"/>
          </a:xfrm>
        </p:grpSpPr>
        <p:sp>
          <p:nvSpPr>
            <p:cNvPr id="6" name="Rectangle 5"/>
            <p:cNvSpPr/>
            <p:nvPr/>
          </p:nvSpPr>
          <p:spPr>
            <a:xfrm>
              <a:off x="999726" y="1808423"/>
              <a:ext cx="829689" cy="22328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1414570" y="4041260"/>
              <a:ext cx="1165597" cy="124976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78949" y="5283199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Ar</a:t>
              </a:r>
              <a:r>
                <a:rPr lang="en-US" dirty="0" smtClean="0"/>
                <a:t> cylinder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16554" y="2963665"/>
            <a:ext cx="1953384" cy="2779302"/>
            <a:chOff x="2696588" y="1518319"/>
            <a:chExt cx="1953384" cy="2779302"/>
          </a:xfrm>
        </p:grpSpPr>
        <p:sp>
          <p:nvSpPr>
            <p:cNvPr id="7" name="Rectangle 6"/>
            <p:cNvSpPr/>
            <p:nvPr/>
          </p:nvSpPr>
          <p:spPr>
            <a:xfrm>
              <a:off x="3558363" y="1518319"/>
              <a:ext cx="1091609" cy="4622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96588" y="3928289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Small chamber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endCxn id="7" idx="2"/>
            </p:cNvCxnSpPr>
            <p:nvPr/>
          </p:nvCxnSpPr>
          <p:spPr>
            <a:xfrm flipV="1">
              <a:off x="3558363" y="1980567"/>
              <a:ext cx="545805" cy="19477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814745" y="2252175"/>
            <a:ext cx="2251091" cy="3341512"/>
            <a:chOff x="6900644" y="1573618"/>
            <a:chExt cx="2251091" cy="3341512"/>
          </a:xfrm>
        </p:grpSpPr>
        <p:sp>
          <p:nvSpPr>
            <p:cNvPr id="8" name="Rectangle 7"/>
            <p:cNvSpPr/>
            <p:nvPr/>
          </p:nvSpPr>
          <p:spPr>
            <a:xfrm>
              <a:off x="6900644" y="1573618"/>
              <a:ext cx="1029436" cy="6344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7780002" y="2210086"/>
              <a:ext cx="393684" cy="23621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415362" y="4545798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Large chamber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34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893" y="59680"/>
            <a:ext cx="8634001" cy="539327"/>
          </a:xfrm>
        </p:spPr>
        <p:txBody>
          <a:bodyPr/>
          <a:lstStyle/>
          <a:p>
            <a:r>
              <a:rPr lang="en-US" dirty="0" smtClean="0"/>
              <a:t>Transfer sample into glovebox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2564" y="1504461"/>
            <a:ext cx="83852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182552"/>
                </a:solidFill>
                <a:latin typeface="Helvetica"/>
                <a:cs typeface="Helvetica"/>
              </a:rPr>
              <a:t>Large chamber: </a:t>
            </a:r>
            <a:endParaRPr lang="en-US" sz="2000" b="1" dirty="0">
              <a:solidFill>
                <a:srgbClr val="182552"/>
              </a:solidFill>
              <a:latin typeface="Helvetica"/>
              <a:cs typeface="Helvetica"/>
            </a:endParaRPr>
          </a:p>
          <a:p>
            <a:r>
              <a:rPr lang="en-US" sz="2000" dirty="0">
                <a:solidFill>
                  <a:srgbClr val="182552"/>
                </a:solidFill>
                <a:latin typeface="Helvetica"/>
                <a:cs typeface="Helvetica"/>
              </a:rPr>
              <a:t>There is limited space in the glove </a:t>
            </a:r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box, </a:t>
            </a:r>
            <a:r>
              <a:rPr lang="en-US" sz="2000" dirty="0">
                <a:solidFill>
                  <a:srgbClr val="182552"/>
                </a:solidFill>
                <a:latin typeface="Helvetica"/>
                <a:cs typeface="Helvetica"/>
              </a:rPr>
              <a:t>so large equipment </a:t>
            </a:r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should </a:t>
            </a:r>
            <a:r>
              <a:rPr lang="en-US" sz="2000" dirty="0">
                <a:solidFill>
                  <a:srgbClr val="182552"/>
                </a:solidFill>
                <a:latin typeface="Helvetica"/>
                <a:cs typeface="Helvetica"/>
              </a:rPr>
              <a:t>be kept to a minimum. </a:t>
            </a:r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Check the possibility with super users first.</a:t>
            </a:r>
            <a:endParaRPr lang="en-US" sz="2000" dirty="0">
              <a:solidFill>
                <a:srgbClr val="182552"/>
              </a:solidFill>
              <a:latin typeface="Helvetica"/>
              <a:cs typeface="Helvetica"/>
            </a:endParaRPr>
          </a:p>
          <a:p>
            <a:endParaRPr lang="en-US" sz="2000" dirty="0">
              <a:solidFill>
                <a:srgbClr val="182552"/>
              </a:solidFill>
              <a:latin typeface="Helvetica"/>
              <a:cs typeface="Helvetica"/>
            </a:endParaRPr>
          </a:p>
          <a:p>
            <a:r>
              <a:rPr lang="en-US" sz="2000" b="1" dirty="0" smtClean="0">
                <a:solidFill>
                  <a:srgbClr val="182552"/>
                </a:solidFill>
                <a:latin typeface="Helvetica"/>
                <a:cs typeface="Helvetica"/>
              </a:rPr>
              <a:t>Small chamber: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Ensure </a:t>
            </a:r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small </a:t>
            </a:r>
            <a:r>
              <a:rPr lang="en-US" sz="2000" i="1" dirty="0" smtClean="0">
                <a:solidFill>
                  <a:srgbClr val="182552"/>
                </a:solidFill>
                <a:latin typeface="Helvetica"/>
                <a:cs typeface="Helvetica"/>
              </a:rPr>
              <a:t>equipment</a:t>
            </a:r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 </a:t>
            </a:r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can withstand vacuum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 smtClean="0">
                <a:solidFill>
                  <a:srgbClr val="182552"/>
                </a:solidFill>
                <a:latin typeface="Helvetica"/>
                <a:cs typeface="Helvetica"/>
              </a:rPr>
              <a:t>Glassware</a:t>
            </a:r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 </a:t>
            </a:r>
            <a:r>
              <a:rPr lang="en-US" sz="2000" dirty="0">
                <a:solidFill>
                  <a:srgbClr val="182552"/>
                </a:solidFill>
                <a:latin typeface="Helvetica"/>
                <a:cs typeface="Helvetica"/>
              </a:rPr>
              <a:t>- Glassware should be dried in an oven for at least a few hours before bringing it into the box. If you cannot do this, you can remove much water from the glass by doing a rinse with </a:t>
            </a:r>
            <a:r>
              <a:rPr lang="en-US" sz="2000" dirty="0" err="1">
                <a:solidFill>
                  <a:srgbClr val="182552"/>
                </a:solidFill>
                <a:latin typeface="Helvetica"/>
                <a:cs typeface="Helvetica"/>
              </a:rPr>
              <a:t>EtOH</a:t>
            </a:r>
            <a:r>
              <a:rPr lang="en-US" sz="2000" dirty="0">
                <a:solidFill>
                  <a:srgbClr val="182552"/>
                </a:solidFill>
                <a:latin typeface="Helvetica"/>
                <a:cs typeface="Helvetica"/>
              </a:rPr>
              <a:t> or </a:t>
            </a:r>
            <a:r>
              <a:rPr lang="en-US" sz="2000" dirty="0" err="1">
                <a:solidFill>
                  <a:srgbClr val="182552"/>
                </a:solidFill>
                <a:latin typeface="Helvetica"/>
                <a:cs typeface="Helvetica"/>
              </a:rPr>
              <a:t>MeOH</a:t>
            </a:r>
            <a:r>
              <a:rPr lang="en-US" sz="2000" dirty="0">
                <a:solidFill>
                  <a:srgbClr val="182552"/>
                </a:solidFill>
                <a:latin typeface="Helvetica"/>
                <a:cs typeface="Helvetica"/>
              </a:rPr>
              <a:t> then hexanes. Flame drying is also an option.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>
                <a:solidFill>
                  <a:srgbClr val="182552"/>
                </a:solidFill>
                <a:latin typeface="Helvetica"/>
                <a:cs typeface="Helvetica"/>
              </a:rPr>
              <a:t>Chemicals</a:t>
            </a:r>
            <a:r>
              <a:rPr lang="en-US" sz="2000" dirty="0">
                <a:solidFill>
                  <a:srgbClr val="182552"/>
                </a:solidFill>
                <a:latin typeface="Helvetica"/>
                <a:cs typeface="Helvetica"/>
              </a:rPr>
              <a:t> – </a:t>
            </a:r>
            <a:r>
              <a:rPr lang="en-US" sz="2000" dirty="0">
                <a:solidFill>
                  <a:schemeClr val="accent2"/>
                </a:solidFill>
                <a:latin typeface="Helvetica"/>
                <a:cs typeface="Helvetica"/>
              </a:rPr>
              <a:t>non-volatile </a:t>
            </a:r>
            <a:r>
              <a:rPr lang="en-US" sz="2000" dirty="0" smtClean="0">
                <a:solidFill>
                  <a:schemeClr val="accent2"/>
                </a:solidFill>
                <a:latin typeface="Helvetica"/>
                <a:cs typeface="Helvetica"/>
              </a:rPr>
              <a:t>materials </a:t>
            </a:r>
            <a:r>
              <a:rPr lang="en-US" sz="2000" dirty="0">
                <a:solidFill>
                  <a:schemeClr val="accent2"/>
                </a:solidFill>
                <a:latin typeface="Helvetica"/>
                <a:cs typeface="Helvetica"/>
              </a:rPr>
              <a:t>should be opened and covered with a Kim wipe/rubber band unless packaged under inert atmosphere. </a:t>
            </a:r>
            <a:r>
              <a:rPr lang="en-US" sz="2000" dirty="0">
                <a:solidFill>
                  <a:srgbClr val="182552"/>
                </a:solidFill>
                <a:latin typeface="Helvetica"/>
                <a:cs typeface="Helvetica"/>
              </a:rPr>
              <a:t>Volatile </a:t>
            </a:r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material: next page</a:t>
            </a:r>
            <a:endParaRPr lang="en-US" sz="2000" dirty="0">
              <a:solidFill>
                <a:srgbClr val="182552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736" y="599007"/>
            <a:ext cx="8776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82552"/>
                </a:solidFill>
                <a:latin typeface="Helvetica"/>
                <a:cs typeface="Helvetica"/>
              </a:rPr>
              <a:t>Chambers: change the air environment into inert atmosphere by vacuuming the chamber and refilling the chamber with gas in the glove box for </a:t>
            </a:r>
            <a:r>
              <a:rPr lang="en-US" sz="2000" b="1" dirty="0" smtClean="0">
                <a:solidFill>
                  <a:srgbClr val="182552"/>
                </a:solidFill>
                <a:latin typeface="Helvetica"/>
                <a:cs typeface="Helvetica"/>
              </a:rPr>
              <a:t>3 times</a:t>
            </a:r>
          </a:p>
        </p:txBody>
      </p:sp>
    </p:spTree>
    <p:extLst>
      <p:ext uri="{BB962C8B-B14F-4D97-AF65-F5344CB8AC3E}">
        <p14:creationId xmlns:p14="http://schemas.microsoft.com/office/powerpoint/2010/main" val="40550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</a:t>
            </a:r>
            <a:r>
              <a:rPr lang="en-US" dirty="0" smtClean="0"/>
              <a:t>hazardous chemicals </a:t>
            </a:r>
            <a:r>
              <a:rPr lang="en-US" dirty="0"/>
              <a:t>into glovebox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7746" y="632491"/>
            <a:ext cx="8634001" cy="5390622"/>
          </a:xfrm>
        </p:spPr>
        <p:txBody>
          <a:bodyPr/>
          <a:lstStyle/>
          <a:p>
            <a:endParaRPr lang="en-US" b="0" dirty="0"/>
          </a:p>
          <a:p>
            <a:r>
              <a:rPr lang="en-US" dirty="0" smtClean="0"/>
              <a:t>Solvents:</a:t>
            </a:r>
          </a:p>
          <a:p>
            <a:endParaRPr lang="en-US" b="0" dirty="0"/>
          </a:p>
          <a:p>
            <a:r>
              <a:rPr lang="en-US" b="0" dirty="0"/>
              <a:t>Consider the solvents that are being used in the glove box and are being brought into the glove </a:t>
            </a:r>
            <a:r>
              <a:rPr lang="en-US" b="0" dirty="0" smtClean="0"/>
              <a:t>box</a:t>
            </a:r>
          </a:p>
          <a:p>
            <a:r>
              <a:rPr lang="en-US" b="0" dirty="0" smtClean="0"/>
              <a:t>What </a:t>
            </a:r>
            <a:r>
              <a:rPr lang="en-US" b="0" dirty="0"/>
              <a:t>are their boiling points? </a:t>
            </a:r>
            <a:r>
              <a:rPr lang="en-US" b="0" dirty="0" smtClean="0"/>
              <a:t>Are </a:t>
            </a:r>
            <a:r>
              <a:rPr lang="en-US" b="0" dirty="0"/>
              <a:t>they halogenated? </a:t>
            </a:r>
            <a:r>
              <a:rPr lang="en-US" b="0" dirty="0" smtClean="0"/>
              <a:t>Could </a:t>
            </a:r>
            <a:r>
              <a:rPr lang="en-US" b="0" dirty="0"/>
              <a:t>they contain water? </a:t>
            </a:r>
            <a:endParaRPr lang="en-US" b="0" dirty="0" smtClean="0"/>
          </a:p>
          <a:p>
            <a:endParaRPr lang="en-US" b="0" dirty="0"/>
          </a:p>
          <a:p>
            <a:r>
              <a:rPr lang="en-US" dirty="0" smtClean="0"/>
              <a:t>General rules</a:t>
            </a:r>
            <a:r>
              <a:rPr lang="en-US" dirty="0" smtClean="0"/>
              <a:t>: </a:t>
            </a:r>
            <a:endParaRPr lang="en-US" dirty="0" smtClean="0"/>
          </a:p>
          <a:p>
            <a:endParaRPr lang="en-US" b="0" dirty="0"/>
          </a:p>
          <a:p>
            <a:r>
              <a:rPr lang="en-US" b="0" dirty="0" smtClean="0"/>
              <a:t>Whenever </a:t>
            </a:r>
            <a:r>
              <a:rPr lang="en-US" b="0" dirty="0"/>
              <a:t>shipping any chemical into the glove box, it is important to look at the characteristics of the </a:t>
            </a:r>
            <a:r>
              <a:rPr lang="en-US" b="0" dirty="0" smtClean="0"/>
              <a:t>chemical: </a:t>
            </a:r>
            <a:r>
              <a:rPr lang="en-US" b="0" dirty="0" smtClean="0">
                <a:solidFill>
                  <a:srgbClr val="FF0000"/>
                </a:solidFill>
              </a:rPr>
              <a:t>Will it react with the chemical inside the glovebox? do risk assessment.</a:t>
            </a:r>
            <a:endParaRPr lang="en-US" b="0" dirty="0" smtClean="0">
              <a:solidFill>
                <a:srgbClr val="FF0000"/>
              </a:solidFill>
            </a:endParaRPr>
          </a:p>
          <a:p>
            <a:r>
              <a:rPr lang="en-US" b="0" dirty="0" smtClean="0"/>
              <a:t>Depending </a:t>
            </a:r>
            <a:r>
              <a:rPr lang="en-US" b="0" dirty="0"/>
              <a:t>on the boiling point of the chemical, it could evaporate due to the dip in pressure </a:t>
            </a:r>
          </a:p>
          <a:p>
            <a:r>
              <a:rPr lang="en-US" b="0" dirty="0"/>
              <a:t>Refer to the MSDS for moisture level </a:t>
            </a:r>
          </a:p>
          <a:p>
            <a:r>
              <a:rPr lang="en-US" b="0" dirty="0"/>
              <a:t>Check the label to see it’s purity; the impurities may be trapped water or solvent </a:t>
            </a:r>
          </a:p>
          <a:p>
            <a:r>
              <a:rPr lang="en-US" b="0" dirty="0">
                <a:solidFill>
                  <a:schemeClr val="accent2"/>
                </a:solidFill>
              </a:rPr>
              <a:t>(easier rule: </a:t>
            </a:r>
            <a:r>
              <a:rPr lang="en-US" b="0" dirty="0" smtClean="0">
                <a:solidFill>
                  <a:schemeClr val="accent2"/>
                </a:solidFill>
              </a:rPr>
              <a:t>chemicals that have </a:t>
            </a:r>
            <a:r>
              <a:rPr lang="en-US" b="0" dirty="0" smtClean="0">
                <a:solidFill>
                  <a:schemeClr val="accent2"/>
                </a:solidFill>
              </a:rPr>
              <a:t>never opened in the air is preferred)</a:t>
            </a:r>
            <a:endParaRPr lang="en-US" b="0" dirty="0">
              <a:solidFill>
                <a:schemeClr val="accent2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DNI-Template2018</Template>
  <TotalTime>131</TotalTime>
  <Words>1006</Words>
  <Application>Microsoft Office PowerPoint</Application>
  <PresentationFormat>On-screen Show (4:3)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</vt:lpstr>
      <vt:lpstr>Verdana</vt:lpstr>
      <vt:lpstr>Wingdings</vt:lpstr>
      <vt:lpstr>Title Page</vt:lpstr>
      <vt:lpstr>Theme3</vt:lpstr>
      <vt:lpstr>Glove Box</vt:lpstr>
      <vt:lpstr>What is inside the glove box</vt:lpstr>
      <vt:lpstr>General introduction of glove box in our lab</vt:lpstr>
      <vt:lpstr>Safety Features of a Glove Box</vt:lpstr>
      <vt:lpstr>General introduction of glove box in our lab</vt:lpstr>
      <vt:lpstr>Transfer sample into glovebox</vt:lpstr>
      <vt:lpstr>How to put sample into glove box</vt:lpstr>
      <vt:lpstr>Transfer sample into glovebox</vt:lpstr>
      <vt:lpstr>Transfer hazardous chemicals into glovebox</vt:lpstr>
      <vt:lpstr>View of glove box</vt:lpstr>
      <vt:lpstr>Glove box practices: check list before start</vt:lpstr>
      <vt:lpstr>Rules when using the glove box</vt:lpstr>
      <vt:lpstr>Emergency Situations </vt:lpstr>
      <vt:lpstr>PowerPoint Presentation</vt:lpstr>
    </vt:vector>
  </TitlesOfParts>
  <Company>Drexel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Glove Box</dc:title>
  <dc:creator>Xuehang</dc:creator>
  <cp:lastModifiedBy>Xuehang</cp:lastModifiedBy>
  <cp:revision>15</cp:revision>
  <dcterms:created xsi:type="dcterms:W3CDTF">2018-08-15T23:06:56Z</dcterms:created>
  <dcterms:modified xsi:type="dcterms:W3CDTF">2018-08-16T18:18:48Z</dcterms:modified>
</cp:coreProperties>
</file>