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4" r:id="rId1"/>
    <p:sldMasterId id="2147483759" r:id="rId2"/>
  </p:sldMasterIdLst>
  <p:notesMasterIdLst>
    <p:notesMasterId r:id="rId13"/>
  </p:notesMasterIdLst>
  <p:handoutMasterIdLst>
    <p:handoutMasterId r:id="rId14"/>
  </p:handoutMasterIdLst>
  <p:sldIdLst>
    <p:sldId id="271" r:id="rId3"/>
    <p:sldId id="277" r:id="rId4"/>
    <p:sldId id="276" r:id="rId5"/>
    <p:sldId id="275" r:id="rId6"/>
    <p:sldId id="278" r:id="rId7"/>
    <p:sldId id="279" r:id="rId8"/>
    <p:sldId id="280" r:id="rId9"/>
    <p:sldId id="281" r:id="rId10"/>
    <p:sldId id="283" r:id="rId11"/>
    <p:sldId id="282"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560">
          <p15:clr>
            <a:srgbClr val="A4A3A4"/>
          </p15:clr>
        </p15:guide>
        <p15:guide id="2" pos="2880">
          <p15:clr>
            <a:srgbClr val="A4A3A4"/>
          </p15:clr>
        </p15:guide>
        <p15:guide id="3" orient="horz" pos="658">
          <p15:clr>
            <a:srgbClr val="A4A3A4"/>
          </p15:clr>
        </p15:guide>
        <p15:guide id="4" pos="2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182552"/>
    <a:srgbClr val="FBBB10"/>
    <a:srgbClr val="172141"/>
    <a:srgbClr val="10253F"/>
    <a:srgbClr val="213567"/>
    <a:srgbClr val="8DA828"/>
    <a:srgbClr val="619C34"/>
    <a:srgbClr val="B70101"/>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03" autoAdjust="0"/>
    <p:restoredTop sz="99145" autoAdjust="0"/>
  </p:normalViewPr>
  <p:slideViewPr>
    <p:cSldViewPr snapToGrid="0" snapToObjects="1">
      <p:cViewPr varScale="1">
        <p:scale>
          <a:sx n="73" d="100"/>
          <a:sy n="73" d="100"/>
        </p:scale>
        <p:origin x="392" y="52"/>
      </p:cViewPr>
      <p:guideLst>
        <p:guide orient="horz" pos="1560"/>
        <p:guide pos="2880"/>
        <p:guide orient="horz" pos="658"/>
        <p:guide pos="2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90EA1A-73C5-49EF-9104-BDBBDD7F801A}" type="datetimeFigureOut">
              <a:rPr lang="en-US" smtClean="0"/>
              <a:pPr/>
              <a:t>8/22/2018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C5A2C7-3359-4A9B-81DC-8277D388BCBF}" type="slidenum">
              <a:rPr lang="en-US" smtClean="0"/>
              <a:pPr/>
              <a:t>‹#›</a:t>
            </a:fld>
            <a:endParaRPr lang="en-US"/>
          </a:p>
        </p:txBody>
      </p:sp>
    </p:spTree>
    <p:extLst>
      <p:ext uri="{BB962C8B-B14F-4D97-AF65-F5344CB8AC3E}">
        <p14:creationId xmlns:p14="http://schemas.microsoft.com/office/powerpoint/2010/main" val="3067964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0D4BA7-B7B9-4FA9-9269-B47B53464FFA}" type="datetimeFigureOut">
              <a:rPr lang="en-US"/>
              <a:pPr>
                <a:defRPr/>
              </a:pPr>
              <a:t>8/22/2018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5063820-114F-40B3-B6D6-454F0406C1A4}" type="slidenum">
              <a:rPr lang="en-US"/>
              <a:pPr>
                <a:defRPr/>
              </a:pPr>
              <a:t>‹#›</a:t>
            </a:fld>
            <a:endParaRPr lang="en-US"/>
          </a:p>
        </p:txBody>
      </p:sp>
    </p:spTree>
    <p:extLst>
      <p:ext uri="{BB962C8B-B14F-4D97-AF65-F5344CB8AC3E}">
        <p14:creationId xmlns:p14="http://schemas.microsoft.com/office/powerpoint/2010/main" val="142587353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amp; Section Divider">
    <p:spTree>
      <p:nvGrpSpPr>
        <p:cNvPr id="1" name=""/>
        <p:cNvGrpSpPr/>
        <p:nvPr/>
      </p:nvGrpSpPr>
      <p:grpSpPr>
        <a:xfrm>
          <a:off x="0" y="0"/>
          <a:ext cx="0" cy="0"/>
          <a:chOff x="0" y="0"/>
          <a:chExt cx="0" cy="0"/>
        </a:xfrm>
      </p:grpSpPr>
      <p:sp>
        <p:nvSpPr>
          <p:cNvPr id="30" name="Title 29"/>
          <p:cNvSpPr>
            <a:spLocks noGrp="1"/>
          </p:cNvSpPr>
          <p:nvPr>
            <p:ph type="title" hasCustomPrompt="1"/>
          </p:nvPr>
        </p:nvSpPr>
        <p:spPr>
          <a:xfrm>
            <a:off x="367275" y="492606"/>
            <a:ext cx="8453451" cy="3225032"/>
          </a:xfrm>
          <a:prstGeom prst="rect">
            <a:avLst/>
          </a:prstGeom>
        </p:spPr>
        <p:txBody>
          <a:bodyPr vert="horz" wrap="square" lIns="0" tIns="0" rIns="0" bIns="0" anchor="b" anchorCtr="0"/>
          <a:lstStyle>
            <a:lvl1pPr algn="l">
              <a:lnSpc>
                <a:spcPts val="6200"/>
              </a:lnSpc>
              <a:defRPr sz="6000">
                <a:solidFill>
                  <a:srgbClr val="FFFFFF"/>
                </a:solidFill>
                <a:latin typeface="Helvetica"/>
                <a:cs typeface="Helvetica"/>
              </a:defRPr>
            </a:lvl1pPr>
          </a:lstStyle>
          <a:p>
            <a:r>
              <a:rPr lang="en-US" dirty="0"/>
              <a:t>Title of Presentation Goes Here</a:t>
            </a:r>
          </a:p>
        </p:txBody>
      </p:sp>
      <p:sp>
        <p:nvSpPr>
          <p:cNvPr id="37" name="Content Placeholder 36"/>
          <p:cNvSpPr>
            <a:spLocks noGrp="1"/>
          </p:cNvSpPr>
          <p:nvPr>
            <p:ph sz="quarter" idx="10" hasCustomPrompt="1"/>
          </p:nvPr>
        </p:nvSpPr>
        <p:spPr>
          <a:xfrm>
            <a:off x="366713" y="3717926"/>
            <a:ext cx="8453437" cy="1169651"/>
          </a:xfrm>
          <a:prstGeom prst="rect">
            <a:avLst/>
          </a:prstGeom>
        </p:spPr>
        <p:txBody>
          <a:bodyPr vert="horz" wrap="square" lIns="0" tIns="0" rIns="0" bIns="0"/>
          <a:lstStyle>
            <a:lvl1pPr marL="0" indent="0">
              <a:lnSpc>
                <a:spcPts val="4200"/>
              </a:lnSpc>
              <a:spcBef>
                <a:spcPts val="0"/>
              </a:spcBef>
              <a:buNone/>
              <a:defRPr sz="4000" baseline="0">
                <a:solidFill>
                  <a:srgbClr val="FFFFFF"/>
                </a:solidFill>
                <a:latin typeface="Helvetica"/>
                <a:cs typeface="Helvetica"/>
              </a:defRPr>
            </a:lvl1pPr>
          </a:lstStyle>
          <a:p>
            <a:pPr lvl="0"/>
            <a:r>
              <a:rPr lang="en-US" dirty="0"/>
              <a:t>Subhead for the Title Can Go Here</a:t>
            </a:r>
          </a:p>
        </p:txBody>
      </p:sp>
      <p:sp>
        <p:nvSpPr>
          <p:cNvPr id="39" name="Content Placeholder 38"/>
          <p:cNvSpPr>
            <a:spLocks noGrp="1"/>
          </p:cNvSpPr>
          <p:nvPr>
            <p:ph sz="quarter" idx="11" hasCustomPrompt="1"/>
          </p:nvPr>
        </p:nvSpPr>
        <p:spPr>
          <a:xfrm>
            <a:off x="367276" y="5711151"/>
            <a:ext cx="6275387" cy="787851"/>
          </a:xfrm>
          <a:prstGeom prst="rect">
            <a:avLst/>
          </a:prstGeom>
        </p:spPr>
        <p:txBody>
          <a:bodyPr vert="horz" lIns="0" tIns="0" rIns="0" bIns="0" anchor="b" anchorCtr="0"/>
          <a:lstStyle>
            <a:lvl1pPr marL="0" indent="0">
              <a:spcBef>
                <a:spcPts val="0"/>
              </a:spcBef>
              <a:spcAft>
                <a:spcPts val="0"/>
              </a:spcAft>
              <a:buNone/>
              <a:defRPr sz="1400" baseline="0">
                <a:solidFill>
                  <a:srgbClr val="FFFFFF"/>
                </a:solidFill>
                <a:latin typeface="Helvetica"/>
                <a:cs typeface="Helvetica"/>
              </a:defRPr>
            </a:lvl1pPr>
          </a:lstStyle>
          <a:p>
            <a:pPr lvl="0"/>
            <a:r>
              <a:rPr lang="en-US" dirty="0"/>
              <a:t>Presenter(s) Name Listed Here</a:t>
            </a:r>
          </a:p>
          <a:p>
            <a:pPr lvl="0"/>
            <a:r>
              <a:rPr lang="en-US" dirty="0"/>
              <a:t>First Name Last Name</a:t>
            </a:r>
          </a:p>
          <a:p>
            <a:pPr lvl="0"/>
            <a:r>
              <a:rPr lang="en-US" dirty="0"/>
              <a:t>First Name Last Name</a:t>
            </a:r>
          </a:p>
        </p:txBody>
      </p:sp>
      <p:sp>
        <p:nvSpPr>
          <p:cNvPr id="41" name="Content Placeholder 40"/>
          <p:cNvSpPr>
            <a:spLocks noGrp="1"/>
          </p:cNvSpPr>
          <p:nvPr>
            <p:ph sz="quarter" idx="12" hasCustomPrompt="1"/>
          </p:nvPr>
        </p:nvSpPr>
        <p:spPr>
          <a:xfrm>
            <a:off x="366713" y="5026123"/>
            <a:ext cx="6275387" cy="485580"/>
          </a:xfrm>
          <a:prstGeom prst="rect">
            <a:avLst/>
          </a:prstGeom>
        </p:spPr>
        <p:txBody>
          <a:bodyPr vert="horz" lIns="0" tIns="0" rIns="0" bIns="0" anchor="b" anchorCtr="0"/>
          <a:lstStyle>
            <a:lvl1pPr marL="0" indent="0">
              <a:spcBef>
                <a:spcPts val="0"/>
              </a:spcBef>
              <a:buNone/>
              <a:defRPr sz="2000" baseline="0">
                <a:solidFill>
                  <a:srgbClr val="FBBB10"/>
                </a:solidFill>
                <a:latin typeface="Helvetica"/>
                <a:cs typeface="Helvetica"/>
              </a:defRPr>
            </a:lvl1pPr>
          </a:lstStyle>
          <a:p>
            <a:pPr lvl="0"/>
            <a:r>
              <a:rPr lang="en-US" dirty="0"/>
              <a:t>MONTH XX, 2018</a:t>
            </a:r>
          </a:p>
        </p:txBody>
      </p:sp>
    </p:spTree>
    <p:extLst>
      <p:ext uri="{BB962C8B-B14F-4D97-AF65-F5344CB8AC3E}">
        <p14:creationId xmlns:p14="http://schemas.microsoft.com/office/powerpoint/2010/main" val="329112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9144000" cy="6858000"/>
          </a:xfrm>
          <a:prstGeom prst="rect">
            <a:avLst/>
          </a:prstGeom>
        </p:spPr>
      </p:pic>
      <p:pic>
        <p:nvPicPr>
          <p:cNvPr id="9" name="Picture 8"/>
          <p:cNvPicPr>
            <a:picLocks noChangeAspect="1"/>
          </p:cNvPicPr>
          <p:nvPr userDrawn="1"/>
        </p:nvPicPr>
        <p:blipFill>
          <a:blip r:embed="rId3"/>
          <a:stretch>
            <a:fillRect/>
          </a:stretch>
        </p:blipFill>
        <p:spPr>
          <a:xfrm>
            <a:off x="1828800" y="2959100"/>
            <a:ext cx="5473700" cy="939800"/>
          </a:xfrm>
          <a:prstGeom prst="rect">
            <a:avLst/>
          </a:prstGeom>
        </p:spPr>
      </p:pic>
    </p:spTree>
    <p:extLst>
      <p:ext uri="{BB962C8B-B14F-4D97-AF65-F5344CB8AC3E}">
        <p14:creationId xmlns:p14="http://schemas.microsoft.com/office/powerpoint/2010/main" val="109562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172" y="1054485"/>
            <a:ext cx="8634000" cy="4837830"/>
          </a:xfrm>
          <a:prstGeom prst="rect">
            <a:avLst/>
          </a:prstGeom>
        </p:spPr>
        <p:txBody>
          <a:bodyPr lIns="0" tIns="0" rIns="0" bIns="0"/>
          <a:lstStyle>
            <a:lvl1pPr marL="0" indent="0">
              <a:lnSpc>
                <a:spcPts val="2600"/>
              </a:lnSpc>
              <a:buNone/>
              <a:defRPr sz="2400" b="1">
                <a:solidFill>
                  <a:srgbClr val="182552"/>
                </a:solidFill>
                <a:latin typeface="Helvetica"/>
                <a:cs typeface="Helvetica"/>
              </a:defRPr>
            </a:lvl1pPr>
            <a:lvl2pPr marL="283464" indent="-285750">
              <a:buClr>
                <a:srgbClr val="FBBB10"/>
              </a:buClr>
              <a:buFont typeface="Wingdings" charset="2"/>
              <a:buChar char="§"/>
              <a:defRPr sz="2000">
                <a:solidFill>
                  <a:schemeClr val="tx1">
                    <a:lumMod val="65000"/>
                    <a:lumOff val="35000"/>
                  </a:schemeClr>
                </a:solidFill>
                <a:latin typeface="Helvetica"/>
                <a:cs typeface="Helvetica"/>
              </a:defRPr>
            </a:lvl2pPr>
            <a:lvl3pPr marL="530352">
              <a:buClr>
                <a:srgbClr val="182552"/>
              </a:buClr>
              <a:defRPr sz="2000">
                <a:solidFill>
                  <a:schemeClr val="tx1">
                    <a:lumMod val="65000"/>
                    <a:lumOff val="35000"/>
                  </a:schemeClr>
                </a:solidFill>
                <a:latin typeface="Helvetica"/>
                <a:cs typeface="Helvetica"/>
              </a:defRPr>
            </a:lvl3pPr>
            <a:lvl4pPr marL="731520">
              <a:buClr>
                <a:schemeClr val="tx1">
                  <a:lumMod val="65000"/>
                  <a:lumOff val="35000"/>
                </a:schemeClr>
              </a:buClr>
              <a:defRPr sz="2000">
                <a:solidFill>
                  <a:schemeClr val="tx1">
                    <a:lumMod val="65000"/>
                    <a:lumOff val="35000"/>
                  </a:schemeClr>
                </a:solidFill>
                <a:latin typeface="Helvetica"/>
                <a:cs typeface="Helvetica"/>
              </a:defRPr>
            </a:lvl4pPr>
            <a:lvl5pPr marL="960120">
              <a:buClr>
                <a:srgbClr val="FBBB10"/>
              </a:buClr>
              <a:defRPr sz="1800">
                <a:solidFill>
                  <a:schemeClr val="tx1">
                    <a:lumMod val="65000"/>
                    <a:lumOff val="35000"/>
                  </a:schemeClr>
                </a:solidFill>
                <a:latin typeface="Helvetica"/>
                <a:cs typeface="Helvetica"/>
              </a:defRPr>
            </a:lvl5pPr>
          </a:lstStyle>
          <a:p>
            <a:pPr lvl="0">
              <a:lnSpc>
                <a:spcPts val="2600"/>
              </a:lnSpc>
            </a:pPr>
            <a:r>
              <a:rPr lang="en-US" dirty="0"/>
              <a:t>Click to edit Master text styles</a:t>
            </a:r>
          </a:p>
          <a:p>
            <a:pPr lvl="0">
              <a:lnSpc>
                <a:spcPts val="2600"/>
              </a:lnSpc>
            </a:pPr>
            <a:r>
              <a:rPr lang="en-US" sz="2000" dirty="0">
                <a:solidFill>
                  <a:schemeClr val="tx1">
                    <a:lumMod val="65000"/>
                    <a:lumOff val="35000"/>
                  </a:schemeClr>
                </a:solidFill>
              </a:rPr>
              <a:t>Body Copy</a:t>
            </a:r>
          </a:p>
          <a:p>
            <a:pPr lvl="1"/>
            <a:r>
              <a:rPr lang="en-US" dirty="0"/>
              <a:t>Bullet 1</a:t>
            </a:r>
          </a:p>
          <a:p>
            <a:pPr lvl="2"/>
            <a:r>
              <a:rPr lang="en-US" dirty="0"/>
              <a:t>Bullet 2	</a:t>
            </a:r>
          </a:p>
          <a:p>
            <a:pPr lvl="3"/>
            <a:r>
              <a:rPr lang="en-US" dirty="0"/>
              <a:t>	Bullet 3</a:t>
            </a:r>
          </a:p>
          <a:p>
            <a:pPr lvl="4"/>
            <a:r>
              <a:rPr lang="en-US" dirty="0"/>
              <a:t>Bullet 4</a:t>
            </a:r>
          </a:p>
        </p:txBody>
      </p:sp>
      <p:sp>
        <p:nvSpPr>
          <p:cNvPr id="11" name="Title 1"/>
          <p:cNvSpPr>
            <a:spLocks noGrp="1"/>
          </p:cNvSpPr>
          <p:nvPr>
            <p:ph type="title"/>
          </p:nvPr>
        </p:nvSpPr>
        <p:spPr>
          <a:xfrm>
            <a:off x="248171" y="291945"/>
            <a:ext cx="8634001" cy="539327"/>
          </a:xfrm>
          <a:prstGeom prst="rect">
            <a:avLst/>
          </a:prstGeom>
        </p:spPr>
        <p:txBody>
          <a:bodyPr lIns="0" tIns="0" rIns="0" bIns="0" anchor="t"/>
          <a:lstStyle>
            <a:lvl1pPr>
              <a:defRPr sz="3600"/>
            </a:lvl1pPr>
          </a:lstStyle>
          <a:p>
            <a:r>
              <a:rPr lang="en-US" dirty="0"/>
              <a:t>Click to edit Master title style</a:t>
            </a:r>
          </a:p>
        </p:txBody>
      </p:sp>
      <p:sp>
        <p:nvSpPr>
          <p:cNvPr id="12" name="Content Placeholder 11"/>
          <p:cNvSpPr>
            <a:spLocks noGrp="1"/>
          </p:cNvSpPr>
          <p:nvPr>
            <p:ph sz="quarter" idx="10" hasCustomPrompt="1"/>
          </p:nvPr>
        </p:nvSpPr>
        <p:spPr>
          <a:xfrm>
            <a:off x="759016" y="6280727"/>
            <a:ext cx="5968136" cy="477731"/>
          </a:xfrm>
          <a:prstGeom prst="rect">
            <a:avLst/>
          </a:prstGeom>
        </p:spPr>
        <p:txBody>
          <a:bodyPr vert="horz" lIns="0" tIns="0" rIns="0" bIns="0" anchor="ctr" anchorCtr="0"/>
          <a:lstStyle>
            <a:lvl1pPr marL="0" indent="0">
              <a:buNone/>
              <a:defRPr sz="800" i="1">
                <a:solidFill>
                  <a:schemeClr val="bg1"/>
                </a:solidFill>
                <a:latin typeface="Helvetica"/>
                <a:cs typeface="Helvetica"/>
              </a:defRPr>
            </a:lvl1pPr>
          </a:lstStyle>
          <a:p>
            <a:pPr lvl="0"/>
            <a:r>
              <a:rPr lang="en-US" dirty="0"/>
              <a:t>References can be listed here.</a:t>
            </a:r>
          </a:p>
        </p:txBody>
      </p:sp>
    </p:spTree>
    <p:extLst>
      <p:ext uri="{BB962C8B-B14F-4D97-AF65-F5344CB8AC3E}">
        <p14:creationId xmlns:p14="http://schemas.microsoft.com/office/powerpoint/2010/main" val="229331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13" name="Title 1"/>
          <p:cNvSpPr>
            <a:spLocks noGrp="1"/>
          </p:cNvSpPr>
          <p:nvPr>
            <p:ph type="title"/>
          </p:nvPr>
        </p:nvSpPr>
        <p:spPr>
          <a:xfrm>
            <a:off x="248171" y="291945"/>
            <a:ext cx="8634001" cy="539327"/>
          </a:xfrm>
          <a:prstGeom prst="rect">
            <a:avLst/>
          </a:prstGeom>
        </p:spPr>
        <p:txBody>
          <a:bodyPr lIns="0" tIns="0" rIns="0" bIns="0" anchor="t"/>
          <a:lstStyle>
            <a:lvl1pPr>
              <a:defRPr sz="3600"/>
            </a:lvl1pPr>
          </a:lstStyle>
          <a:p>
            <a:r>
              <a:rPr lang="en-US" dirty="0"/>
              <a:t>Click to edit Master title style</a:t>
            </a:r>
          </a:p>
        </p:txBody>
      </p:sp>
      <p:sp>
        <p:nvSpPr>
          <p:cNvPr id="15" name="Content Placeholder 11"/>
          <p:cNvSpPr>
            <a:spLocks noGrp="1"/>
          </p:cNvSpPr>
          <p:nvPr>
            <p:ph sz="quarter" idx="11" hasCustomPrompt="1"/>
          </p:nvPr>
        </p:nvSpPr>
        <p:spPr>
          <a:xfrm>
            <a:off x="759016" y="6280727"/>
            <a:ext cx="5968136" cy="477731"/>
          </a:xfrm>
          <a:prstGeom prst="rect">
            <a:avLst/>
          </a:prstGeom>
        </p:spPr>
        <p:txBody>
          <a:bodyPr vert="horz" lIns="0" tIns="0" rIns="0" bIns="0" anchor="ctr" anchorCtr="0"/>
          <a:lstStyle>
            <a:lvl1pPr marL="0" indent="0">
              <a:buNone/>
              <a:defRPr sz="800" i="1">
                <a:solidFill>
                  <a:schemeClr val="bg1"/>
                </a:solidFill>
                <a:latin typeface="Helvetica"/>
                <a:cs typeface="Helvetica"/>
              </a:defRPr>
            </a:lvl1pPr>
          </a:lstStyle>
          <a:p>
            <a:pPr lvl="0"/>
            <a:r>
              <a:rPr lang="en-US" dirty="0"/>
              <a:t>References can be listed here.</a:t>
            </a:r>
          </a:p>
        </p:txBody>
      </p:sp>
      <p:sp>
        <p:nvSpPr>
          <p:cNvPr id="16" name="Content Placeholder 2"/>
          <p:cNvSpPr>
            <a:spLocks noGrp="1"/>
          </p:cNvSpPr>
          <p:nvPr>
            <p:ph idx="1"/>
          </p:nvPr>
        </p:nvSpPr>
        <p:spPr>
          <a:xfrm>
            <a:off x="248172" y="1054484"/>
            <a:ext cx="4154495" cy="4845527"/>
          </a:xfrm>
          <a:prstGeom prst="rect">
            <a:avLst/>
          </a:prstGeom>
        </p:spPr>
        <p:txBody>
          <a:bodyPr lIns="0" tIns="0" rIns="0" bIns="0"/>
          <a:lstStyle>
            <a:lvl1pPr marL="0" indent="0">
              <a:lnSpc>
                <a:spcPts val="2600"/>
              </a:lnSpc>
              <a:buNone/>
              <a:defRPr sz="2400" b="1">
                <a:solidFill>
                  <a:srgbClr val="182552"/>
                </a:solidFill>
                <a:latin typeface="Helvetica"/>
                <a:cs typeface="Helvetica"/>
              </a:defRPr>
            </a:lvl1pPr>
            <a:lvl2pPr marL="283464" indent="-285750">
              <a:buClr>
                <a:srgbClr val="FBBB10"/>
              </a:buClr>
              <a:buFont typeface="Wingdings" charset="2"/>
              <a:buChar char="§"/>
              <a:defRPr sz="2000">
                <a:solidFill>
                  <a:schemeClr val="tx1">
                    <a:lumMod val="65000"/>
                    <a:lumOff val="35000"/>
                  </a:schemeClr>
                </a:solidFill>
                <a:latin typeface="Helvetica"/>
                <a:cs typeface="Helvetica"/>
              </a:defRPr>
            </a:lvl2pPr>
            <a:lvl3pPr marL="530352">
              <a:buClr>
                <a:srgbClr val="182552"/>
              </a:buClr>
              <a:defRPr sz="2000">
                <a:solidFill>
                  <a:schemeClr val="tx1">
                    <a:lumMod val="65000"/>
                    <a:lumOff val="35000"/>
                  </a:schemeClr>
                </a:solidFill>
                <a:latin typeface="Helvetica"/>
                <a:cs typeface="Helvetica"/>
              </a:defRPr>
            </a:lvl3pPr>
            <a:lvl4pPr marL="731520">
              <a:buClr>
                <a:schemeClr val="tx1">
                  <a:lumMod val="65000"/>
                  <a:lumOff val="35000"/>
                </a:schemeClr>
              </a:buClr>
              <a:defRPr sz="2000">
                <a:solidFill>
                  <a:schemeClr val="tx1">
                    <a:lumMod val="65000"/>
                    <a:lumOff val="35000"/>
                  </a:schemeClr>
                </a:solidFill>
                <a:latin typeface="Helvetica"/>
                <a:cs typeface="Helvetica"/>
              </a:defRPr>
            </a:lvl4pPr>
            <a:lvl5pPr marL="960120">
              <a:buClr>
                <a:srgbClr val="FBBB10"/>
              </a:buClr>
              <a:defRPr sz="1800">
                <a:solidFill>
                  <a:schemeClr val="tx1">
                    <a:lumMod val="65000"/>
                    <a:lumOff val="35000"/>
                  </a:schemeClr>
                </a:solidFill>
                <a:latin typeface="Helvetica"/>
                <a:cs typeface="Helvetica"/>
              </a:defRPr>
            </a:lvl5pPr>
          </a:lstStyle>
          <a:p>
            <a:pPr lvl="0">
              <a:lnSpc>
                <a:spcPts val="2600"/>
              </a:lnSpc>
            </a:pPr>
            <a:r>
              <a:rPr lang="en-US" dirty="0"/>
              <a:t>Click to edit Master text styles</a:t>
            </a:r>
          </a:p>
          <a:p>
            <a:pPr lvl="0">
              <a:lnSpc>
                <a:spcPts val="2600"/>
              </a:lnSpc>
            </a:pPr>
            <a:r>
              <a:rPr lang="en-US" sz="2000" dirty="0">
                <a:solidFill>
                  <a:schemeClr val="tx1">
                    <a:lumMod val="65000"/>
                    <a:lumOff val="35000"/>
                  </a:schemeClr>
                </a:solidFill>
              </a:rPr>
              <a:t>Body Copy</a:t>
            </a:r>
          </a:p>
          <a:p>
            <a:pPr lvl="1"/>
            <a:r>
              <a:rPr lang="en-US" dirty="0"/>
              <a:t>Bullet 1</a:t>
            </a:r>
          </a:p>
          <a:p>
            <a:pPr lvl="2"/>
            <a:r>
              <a:rPr lang="en-US" dirty="0"/>
              <a:t>Bullet 2	</a:t>
            </a:r>
          </a:p>
          <a:p>
            <a:pPr lvl="3"/>
            <a:r>
              <a:rPr lang="en-US" dirty="0"/>
              <a:t>	Bullet 3</a:t>
            </a:r>
          </a:p>
          <a:p>
            <a:pPr lvl="4"/>
            <a:r>
              <a:rPr lang="en-US" dirty="0"/>
              <a:t>Bullet 4</a:t>
            </a:r>
          </a:p>
        </p:txBody>
      </p:sp>
      <p:sp>
        <p:nvSpPr>
          <p:cNvPr id="17" name="Content Placeholder 2"/>
          <p:cNvSpPr>
            <a:spLocks noGrp="1"/>
          </p:cNvSpPr>
          <p:nvPr>
            <p:ph idx="12"/>
          </p:nvPr>
        </p:nvSpPr>
        <p:spPr>
          <a:xfrm>
            <a:off x="4727677" y="1065129"/>
            <a:ext cx="4154495" cy="4845527"/>
          </a:xfrm>
          <a:prstGeom prst="rect">
            <a:avLst/>
          </a:prstGeom>
        </p:spPr>
        <p:txBody>
          <a:bodyPr lIns="0" tIns="0" rIns="0" bIns="0"/>
          <a:lstStyle>
            <a:lvl1pPr marL="0" indent="0">
              <a:lnSpc>
                <a:spcPts val="2600"/>
              </a:lnSpc>
              <a:buNone/>
              <a:defRPr sz="2400" b="1">
                <a:solidFill>
                  <a:srgbClr val="182552"/>
                </a:solidFill>
                <a:latin typeface="Helvetica"/>
                <a:cs typeface="Helvetica"/>
              </a:defRPr>
            </a:lvl1pPr>
            <a:lvl2pPr marL="283464" indent="-285750">
              <a:buClr>
                <a:srgbClr val="FBBB10"/>
              </a:buClr>
              <a:buFont typeface="Wingdings" charset="2"/>
              <a:buChar char="§"/>
              <a:defRPr sz="2000">
                <a:solidFill>
                  <a:schemeClr val="tx1">
                    <a:lumMod val="65000"/>
                    <a:lumOff val="35000"/>
                  </a:schemeClr>
                </a:solidFill>
                <a:latin typeface="Helvetica"/>
                <a:cs typeface="Helvetica"/>
              </a:defRPr>
            </a:lvl2pPr>
            <a:lvl3pPr marL="530352">
              <a:buClr>
                <a:srgbClr val="182552"/>
              </a:buClr>
              <a:defRPr sz="2000">
                <a:solidFill>
                  <a:schemeClr val="tx1">
                    <a:lumMod val="65000"/>
                    <a:lumOff val="35000"/>
                  </a:schemeClr>
                </a:solidFill>
                <a:latin typeface="Helvetica"/>
                <a:cs typeface="Helvetica"/>
              </a:defRPr>
            </a:lvl3pPr>
            <a:lvl4pPr marL="731520">
              <a:buClr>
                <a:schemeClr val="tx1">
                  <a:lumMod val="65000"/>
                  <a:lumOff val="35000"/>
                </a:schemeClr>
              </a:buClr>
              <a:defRPr sz="2000">
                <a:solidFill>
                  <a:schemeClr val="tx1">
                    <a:lumMod val="65000"/>
                    <a:lumOff val="35000"/>
                  </a:schemeClr>
                </a:solidFill>
                <a:latin typeface="Helvetica"/>
                <a:cs typeface="Helvetica"/>
              </a:defRPr>
            </a:lvl4pPr>
            <a:lvl5pPr marL="960120">
              <a:buClr>
                <a:srgbClr val="FBBB10"/>
              </a:buClr>
              <a:defRPr sz="1800">
                <a:solidFill>
                  <a:schemeClr val="tx1">
                    <a:lumMod val="65000"/>
                    <a:lumOff val="35000"/>
                  </a:schemeClr>
                </a:solidFill>
                <a:latin typeface="Helvetica"/>
                <a:cs typeface="Helvetica"/>
              </a:defRPr>
            </a:lvl5pPr>
          </a:lstStyle>
          <a:p>
            <a:pPr lvl="0">
              <a:lnSpc>
                <a:spcPts val="2600"/>
              </a:lnSpc>
            </a:pPr>
            <a:r>
              <a:rPr lang="en-US" dirty="0"/>
              <a:t>Click to edit Master text styles</a:t>
            </a:r>
          </a:p>
          <a:p>
            <a:pPr lvl="0">
              <a:lnSpc>
                <a:spcPts val="2600"/>
              </a:lnSpc>
            </a:pPr>
            <a:r>
              <a:rPr lang="en-US" sz="2000" dirty="0">
                <a:solidFill>
                  <a:schemeClr val="tx1">
                    <a:lumMod val="65000"/>
                    <a:lumOff val="35000"/>
                  </a:schemeClr>
                </a:solidFill>
              </a:rPr>
              <a:t>Body Copy</a:t>
            </a:r>
          </a:p>
          <a:p>
            <a:pPr lvl="1"/>
            <a:r>
              <a:rPr lang="en-US" dirty="0"/>
              <a:t>Bullet 1</a:t>
            </a:r>
          </a:p>
          <a:p>
            <a:pPr lvl="2"/>
            <a:r>
              <a:rPr lang="en-US" dirty="0"/>
              <a:t>Bullet 2	</a:t>
            </a:r>
          </a:p>
          <a:p>
            <a:pPr lvl="3"/>
            <a:r>
              <a:rPr lang="en-US" dirty="0"/>
              <a:t>	Bullet 3</a:t>
            </a:r>
          </a:p>
          <a:p>
            <a:pPr lvl="4"/>
            <a:r>
              <a:rPr lang="en-US" dirty="0"/>
              <a:t>Bullet 4</a:t>
            </a:r>
          </a:p>
        </p:txBody>
      </p:sp>
    </p:spTree>
    <p:extLst>
      <p:ext uri="{BB962C8B-B14F-4D97-AF65-F5344CB8AC3E}">
        <p14:creationId xmlns:p14="http://schemas.microsoft.com/office/powerpoint/2010/main" val="35219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Figure (Right)">
    <p:spTree>
      <p:nvGrpSpPr>
        <p:cNvPr id="1" name=""/>
        <p:cNvGrpSpPr/>
        <p:nvPr/>
      </p:nvGrpSpPr>
      <p:grpSpPr>
        <a:xfrm>
          <a:off x="0" y="0"/>
          <a:ext cx="0" cy="0"/>
          <a:chOff x="0" y="0"/>
          <a:chExt cx="0" cy="0"/>
        </a:xfrm>
      </p:grpSpPr>
      <p:sp>
        <p:nvSpPr>
          <p:cNvPr id="14" name="Title 1"/>
          <p:cNvSpPr>
            <a:spLocks noGrp="1"/>
          </p:cNvSpPr>
          <p:nvPr>
            <p:ph type="title"/>
          </p:nvPr>
        </p:nvSpPr>
        <p:spPr>
          <a:xfrm>
            <a:off x="248171" y="291945"/>
            <a:ext cx="8634001" cy="539327"/>
          </a:xfrm>
          <a:prstGeom prst="rect">
            <a:avLst/>
          </a:prstGeom>
        </p:spPr>
        <p:txBody>
          <a:bodyPr lIns="0" tIns="0" rIns="0" bIns="0" anchor="t"/>
          <a:lstStyle>
            <a:lvl1pPr>
              <a:defRPr sz="3600"/>
            </a:lvl1pPr>
          </a:lstStyle>
          <a:p>
            <a:r>
              <a:rPr lang="en-US" dirty="0"/>
              <a:t>Click to edit Master title style</a:t>
            </a:r>
          </a:p>
        </p:txBody>
      </p:sp>
      <p:sp>
        <p:nvSpPr>
          <p:cNvPr id="15" name="Content Placeholder 2"/>
          <p:cNvSpPr>
            <a:spLocks noGrp="1"/>
          </p:cNvSpPr>
          <p:nvPr>
            <p:ph idx="10" hasCustomPrompt="1"/>
          </p:nvPr>
        </p:nvSpPr>
        <p:spPr>
          <a:xfrm>
            <a:off x="4727677" y="1054485"/>
            <a:ext cx="4154495" cy="4837830"/>
          </a:xfrm>
          <a:prstGeom prst="rect">
            <a:avLst/>
          </a:prstGeom>
        </p:spPr>
        <p:txBody>
          <a:bodyPr lIns="0" tIns="0" rIns="0" bIns="0"/>
          <a:lstStyle>
            <a:lvl1pPr marL="0" indent="0">
              <a:buNone/>
              <a:defRPr sz="2400" b="1">
                <a:solidFill>
                  <a:srgbClr val="182552"/>
                </a:solidFill>
                <a:latin typeface="Helvetica"/>
                <a:cs typeface="Helvetica"/>
              </a:defRPr>
            </a:lvl1pPr>
            <a:lvl2pPr marL="283464" indent="-285750">
              <a:buClr>
                <a:srgbClr val="FBBB10"/>
              </a:buClr>
              <a:buFont typeface="Wingdings" charset="2"/>
              <a:buChar char="§"/>
              <a:defRPr sz="2000">
                <a:solidFill>
                  <a:schemeClr val="tx1">
                    <a:lumMod val="65000"/>
                    <a:lumOff val="35000"/>
                  </a:schemeClr>
                </a:solidFill>
                <a:latin typeface="Helvetica"/>
                <a:cs typeface="Helvetica"/>
              </a:defRPr>
            </a:lvl2pPr>
            <a:lvl3pPr marL="530352">
              <a:buClr>
                <a:srgbClr val="182552"/>
              </a:buClr>
              <a:defRPr sz="2000">
                <a:solidFill>
                  <a:schemeClr val="tx1">
                    <a:lumMod val="65000"/>
                    <a:lumOff val="35000"/>
                  </a:schemeClr>
                </a:solidFill>
                <a:latin typeface="Helvetica"/>
                <a:cs typeface="Helvetica"/>
              </a:defRPr>
            </a:lvl3pPr>
            <a:lvl4pPr marL="731520">
              <a:buClr>
                <a:schemeClr val="tx1">
                  <a:lumMod val="65000"/>
                  <a:lumOff val="35000"/>
                </a:schemeClr>
              </a:buClr>
              <a:defRPr sz="2000">
                <a:solidFill>
                  <a:schemeClr val="tx1">
                    <a:lumMod val="65000"/>
                    <a:lumOff val="35000"/>
                  </a:schemeClr>
                </a:solidFill>
                <a:latin typeface="Helvetica"/>
                <a:cs typeface="Helvetica"/>
              </a:defRPr>
            </a:lvl4pPr>
            <a:lvl5pPr>
              <a:defRPr sz="1800">
                <a:solidFill>
                  <a:srgbClr val="10253F"/>
                </a:solidFill>
                <a:latin typeface="Helvetica"/>
                <a:cs typeface="Helvetica"/>
              </a:defRPr>
            </a:lvl5pPr>
          </a:lstStyle>
          <a:p>
            <a:pPr lvl="0"/>
            <a:r>
              <a:rPr lang="en-US" dirty="0"/>
              <a:t>Insert Figure or Image</a:t>
            </a:r>
          </a:p>
        </p:txBody>
      </p:sp>
      <p:sp>
        <p:nvSpPr>
          <p:cNvPr id="16" name="Content Placeholder 11"/>
          <p:cNvSpPr>
            <a:spLocks noGrp="1"/>
          </p:cNvSpPr>
          <p:nvPr>
            <p:ph sz="quarter" idx="11" hasCustomPrompt="1"/>
          </p:nvPr>
        </p:nvSpPr>
        <p:spPr>
          <a:xfrm>
            <a:off x="759016" y="6280727"/>
            <a:ext cx="5968136" cy="477731"/>
          </a:xfrm>
          <a:prstGeom prst="rect">
            <a:avLst/>
          </a:prstGeom>
        </p:spPr>
        <p:txBody>
          <a:bodyPr vert="horz" lIns="0" tIns="0" rIns="0" bIns="0" anchor="ctr" anchorCtr="0"/>
          <a:lstStyle>
            <a:lvl1pPr marL="0" indent="0">
              <a:buNone/>
              <a:defRPr sz="800" i="1">
                <a:solidFill>
                  <a:schemeClr val="bg1"/>
                </a:solidFill>
                <a:latin typeface="Helvetica"/>
                <a:cs typeface="Helvetica"/>
              </a:defRPr>
            </a:lvl1pPr>
          </a:lstStyle>
          <a:p>
            <a:pPr lvl="0"/>
            <a:r>
              <a:rPr lang="en-US" dirty="0"/>
              <a:t>References can be listed here.</a:t>
            </a:r>
          </a:p>
        </p:txBody>
      </p:sp>
      <p:sp>
        <p:nvSpPr>
          <p:cNvPr id="17" name="Content Placeholder 2"/>
          <p:cNvSpPr>
            <a:spLocks noGrp="1"/>
          </p:cNvSpPr>
          <p:nvPr>
            <p:ph idx="1"/>
          </p:nvPr>
        </p:nvSpPr>
        <p:spPr>
          <a:xfrm>
            <a:off x="248172" y="1054485"/>
            <a:ext cx="4154495" cy="4837830"/>
          </a:xfrm>
          <a:prstGeom prst="rect">
            <a:avLst/>
          </a:prstGeom>
        </p:spPr>
        <p:txBody>
          <a:bodyPr lIns="0" tIns="0" rIns="0" bIns="0"/>
          <a:lstStyle>
            <a:lvl1pPr marL="0" indent="0">
              <a:lnSpc>
                <a:spcPts val="2600"/>
              </a:lnSpc>
              <a:buNone/>
              <a:defRPr sz="2400" b="1">
                <a:solidFill>
                  <a:srgbClr val="182552"/>
                </a:solidFill>
                <a:latin typeface="Helvetica"/>
                <a:cs typeface="Helvetica"/>
              </a:defRPr>
            </a:lvl1pPr>
            <a:lvl2pPr marL="283464" indent="-285750">
              <a:buClr>
                <a:srgbClr val="FBBB10"/>
              </a:buClr>
              <a:buFont typeface="Wingdings" charset="2"/>
              <a:buChar char="§"/>
              <a:defRPr sz="2000">
                <a:solidFill>
                  <a:schemeClr val="tx1">
                    <a:lumMod val="65000"/>
                    <a:lumOff val="35000"/>
                  </a:schemeClr>
                </a:solidFill>
                <a:latin typeface="Helvetica"/>
                <a:cs typeface="Helvetica"/>
              </a:defRPr>
            </a:lvl2pPr>
            <a:lvl3pPr marL="530352">
              <a:buClr>
                <a:srgbClr val="182552"/>
              </a:buClr>
              <a:defRPr sz="2000">
                <a:solidFill>
                  <a:schemeClr val="tx1">
                    <a:lumMod val="65000"/>
                    <a:lumOff val="35000"/>
                  </a:schemeClr>
                </a:solidFill>
                <a:latin typeface="Helvetica"/>
                <a:cs typeface="Helvetica"/>
              </a:defRPr>
            </a:lvl3pPr>
            <a:lvl4pPr marL="731520">
              <a:buClr>
                <a:schemeClr val="tx1">
                  <a:lumMod val="65000"/>
                  <a:lumOff val="35000"/>
                </a:schemeClr>
              </a:buClr>
              <a:defRPr sz="2000">
                <a:solidFill>
                  <a:schemeClr val="tx1">
                    <a:lumMod val="65000"/>
                    <a:lumOff val="35000"/>
                  </a:schemeClr>
                </a:solidFill>
                <a:latin typeface="Helvetica"/>
                <a:cs typeface="Helvetica"/>
              </a:defRPr>
            </a:lvl4pPr>
            <a:lvl5pPr marL="960120">
              <a:buClr>
                <a:srgbClr val="FBBB10"/>
              </a:buClr>
              <a:defRPr sz="1800">
                <a:solidFill>
                  <a:schemeClr val="tx1">
                    <a:lumMod val="65000"/>
                    <a:lumOff val="35000"/>
                  </a:schemeClr>
                </a:solidFill>
                <a:latin typeface="Helvetica"/>
                <a:cs typeface="Helvetica"/>
              </a:defRPr>
            </a:lvl5pPr>
          </a:lstStyle>
          <a:p>
            <a:pPr lvl="0">
              <a:lnSpc>
                <a:spcPts val="2600"/>
              </a:lnSpc>
            </a:pPr>
            <a:r>
              <a:rPr lang="en-US" dirty="0"/>
              <a:t>Click to edit Master text styles</a:t>
            </a:r>
          </a:p>
          <a:p>
            <a:pPr lvl="0">
              <a:lnSpc>
                <a:spcPts val="2600"/>
              </a:lnSpc>
            </a:pPr>
            <a:r>
              <a:rPr lang="en-US" sz="2000" dirty="0">
                <a:solidFill>
                  <a:schemeClr val="tx1">
                    <a:lumMod val="65000"/>
                    <a:lumOff val="35000"/>
                  </a:schemeClr>
                </a:solidFill>
              </a:rPr>
              <a:t>Body Copy</a:t>
            </a:r>
          </a:p>
          <a:p>
            <a:pPr lvl="1"/>
            <a:r>
              <a:rPr lang="en-US" dirty="0"/>
              <a:t>Bullet 1</a:t>
            </a:r>
          </a:p>
          <a:p>
            <a:pPr lvl="2"/>
            <a:r>
              <a:rPr lang="en-US" dirty="0"/>
              <a:t>Bullet 2	</a:t>
            </a:r>
          </a:p>
          <a:p>
            <a:pPr lvl="3"/>
            <a:r>
              <a:rPr lang="en-US" dirty="0"/>
              <a:t>	Bullet 3</a:t>
            </a:r>
          </a:p>
          <a:p>
            <a:pPr lvl="4"/>
            <a:r>
              <a:rPr lang="en-US" dirty="0"/>
              <a:t>Bullet 4</a:t>
            </a:r>
          </a:p>
        </p:txBody>
      </p:sp>
    </p:spTree>
    <p:extLst>
      <p:ext uri="{BB962C8B-B14F-4D97-AF65-F5344CB8AC3E}">
        <p14:creationId xmlns:p14="http://schemas.microsoft.com/office/powerpoint/2010/main" val="440573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4"/>
          <a:stretch>
            <a:fillRect/>
          </a:stretch>
        </p:blipFill>
        <p:spPr>
          <a:xfrm>
            <a:off x="0" y="0"/>
            <a:ext cx="9144000" cy="6858000"/>
          </a:xfrm>
          <a:prstGeom prst="rect">
            <a:avLst/>
          </a:prstGeom>
        </p:spPr>
      </p:pic>
      <p:pic>
        <p:nvPicPr>
          <p:cNvPr id="8" name="Picture 7"/>
          <p:cNvPicPr>
            <a:picLocks noChangeAspect="1"/>
          </p:cNvPicPr>
          <p:nvPr userDrawn="1"/>
        </p:nvPicPr>
        <p:blipFill>
          <a:blip r:embed="rId5"/>
          <a:stretch>
            <a:fillRect/>
          </a:stretch>
        </p:blipFill>
        <p:spPr>
          <a:xfrm>
            <a:off x="6818245" y="6325822"/>
            <a:ext cx="2184400" cy="381000"/>
          </a:xfrm>
          <a:prstGeom prst="rect">
            <a:avLst/>
          </a:prstGeom>
        </p:spPr>
      </p:pic>
    </p:spTree>
    <p:extLst>
      <p:ext uri="{BB962C8B-B14F-4D97-AF65-F5344CB8AC3E}">
        <p14:creationId xmlns:p14="http://schemas.microsoft.com/office/powerpoint/2010/main" val="3118850816"/>
      </p:ext>
    </p:extLst>
  </p:cSld>
  <p:clrMap bg1="lt1" tx1="dk1" bg2="lt2" tx2="dk2" accent1="accent1" accent2="accent2" accent3="accent3" accent4="accent4" accent5="accent5" accent6="accent6" hlink="hlink" folHlink="folHlink"/>
  <p:sldLayoutIdLst>
    <p:sldLayoutId id="2147483776" r:id="rId1"/>
    <p:sldLayoutId id="214748377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stretch>
            <a:fillRect/>
          </a:stretch>
        </p:blipFill>
        <p:spPr>
          <a:xfrm>
            <a:off x="0" y="5867400"/>
            <a:ext cx="9144000" cy="990600"/>
          </a:xfrm>
          <a:prstGeom prst="rect">
            <a:avLst/>
          </a:prstGeom>
        </p:spPr>
      </p:pic>
      <p:sp>
        <p:nvSpPr>
          <p:cNvPr id="39" name="Slide Number Placeholder 5"/>
          <p:cNvSpPr txBox="1">
            <a:spLocks/>
          </p:cNvSpPr>
          <p:nvPr userDrawn="1"/>
        </p:nvSpPr>
        <p:spPr>
          <a:xfrm>
            <a:off x="11181" y="6532298"/>
            <a:ext cx="1382958" cy="254264"/>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600" kern="1200">
                <a:solidFill>
                  <a:schemeClr val="tx1">
                    <a:lumMod val="50000"/>
                    <a:lumOff val="50000"/>
                  </a:schemeClr>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fld id="{C3E673DD-AA53-2348-8545-72F39395A989}" type="slidenum">
              <a:rPr lang="en-US" sz="1000" smtClean="0">
                <a:solidFill>
                  <a:srgbClr val="10253F"/>
                </a:solidFill>
                <a:latin typeface="Helvetica"/>
                <a:cs typeface="Helvetica"/>
              </a:rPr>
              <a:pPr algn="l"/>
              <a:t>‹#›</a:t>
            </a:fld>
            <a:endParaRPr lang="en-US" sz="1000" dirty="0">
              <a:solidFill>
                <a:srgbClr val="10253F"/>
              </a:solidFill>
              <a:latin typeface="Helvetica"/>
              <a:cs typeface="Helvetica"/>
            </a:endParaRPr>
          </a:p>
        </p:txBody>
      </p:sp>
      <p:pic>
        <p:nvPicPr>
          <p:cNvPr id="4" name="Picture 3"/>
          <p:cNvPicPr>
            <a:picLocks noChangeAspect="1"/>
          </p:cNvPicPr>
          <p:nvPr userDrawn="1"/>
        </p:nvPicPr>
        <p:blipFill>
          <a:blip r:embed="rId6"/>
          <a:stretch>
            <a:fillRect/>
          </a:stretch>
        </p:blipFill>
        <p:spPr>
          <a:xfrm>
            <a:off x="6815508" y="6325833"/>
            <a:ext cx="2184400" cy="381000"/>
          </a:xfrm>
          <a:prstGeom prst="rect">
            <a:avLst/>
          </a:prstGeom>
        </p:spPr>
      </p:pic>
    </p:spTree>
    <p:extLst>
      <p:ext uri="{BB962C8B-B14F-4D97-AF65-F5344CB8AC3E}">
        <p14:creationId xmlns:p14="http://schemas.microsoft.com/office/powerpoint/2010/main" val="741457393"/>
      </p:ext>
    </p:extLst>
  </p:cSld>
  <p:clrMap bg1="lt1" tx1="dk1" bg2="lt2" tx2="dk2" accent1="accent1" accent2="accent2" accent3="accent3" accent4="accent4" accent5="accent5" accent6="accent6" hlink="hlink" folHlink="folHlink"/>
  <p:sldLayoutIdLst>
    <p:sldLayoutId id="2147483761" r:id="rId1"/>
    <p:sldLayoutId id="2147483772" r:id="rId2"/>
    <p:sldLayoutId id="2147483773" r:id="rId3"/>
  </p:sldLayoutIdLst>
  <p:hf hdr="0" ftr="0" dt="0"/>
  <p:txStyles>
    <p:titleStyle>
      <a:lvl1pPr algn="l" defTabSz="457200" rtl="0" eaLnBrk="1" latinLnBrk="0" hangingPunct="1">
        <a:spcBef>
          <a:spcPct val="0"/>
        </a:spcBef>
        <a:buNone/>
        <a:defRPr sz="3200" kern="1200">
          <a:solidFill>
            <a:srgbClr val="182552"/>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45B6-4F63-4C0E-93DC-00B13290CAE0}"/>
              </a:ext>
            </a:extLst>
          </p:cNvPr>
          <p:cNvSpPr>
            <a:spLocks noGrp="1"/>
          </p:cNvSpPr>
          <p:nvPr>
            <p:ph type="title"/>
          </p:nvPr>
        </p:nvSpPr>
        <p:spPr>
          <a:xfrm>
            <a:off x="367275" y="492606"/>
            <a:ext cx="8453451" cy="1701954"/>
          </a:xfrm>
        </p:spPr>
        <p:txBody>
          <a:bodyPr/>
          <a:lstStyle/>
          <a:p>
            <a:r>
              <a:rPr lang="en-US" sz="4000" dirty="0"/>
              <a:t>Plasma Cleaning Safety Presentation</a:t>
            </a:r>
          </a:p>
        </p:txBody>
      </p:sp>
      <p:sp>
        <p:nvSpPr>
          <p:cNvPr id="3" name="Content Placeholder 2">
            <a:extLst>
              <a:ext uri="{FF2B5EF4-FFF2-40B4-BE49-F238E27FC236}">
                <a16:creationId xmlns:a16="http://schemas.microsoft.com/office/drawing/2014/main" id="{A5CE16BD-61D4-44EA-B41E-F47D1803DC7C}"/>
              </a:ext>
            </a:extLst>
          </p:cNvPr>
          <p:cNvSpPr>
            <a:spLocks noGrp="1"/>
          </p:cNvSpPr>
          <p:nvPr>
            <p:ph sz="quarter" idx="10"/>
          </p:nvPr>
        </p:nvSpPr>
        <p:spPr>
          <a:xfrm>
            <a:off x="345281" y="3025516"/>
            <a:ext cx="8453437" cy="1169651"/>
          </a:xfrm>
        </p:spPr>
        <p:txBody>
          <a:bodyPr/>
          <a:lstStyle/>
          <a:p>
            <a:r>
              <a:rPr lang="en-US" sz="2000" dirty="0"/>
              <a:t>Kathleen Maleski</a:t>
            </a:r>
          </a:p>
          <a:p>
            <a:r>
              <a:rPr lang="en-US" sz="2000" dirty="0"/>
              <a:t>kam645@drexel.edu</a:t>
            </a:r>
          </a:p>
        </p:txBody>
      </p:sp>
      <p:pic>
        <p:nvPicPr>
          <p:cNvPr id="7" name="Content Placeholder 6" descr="A picture containing text&#10;&#10;Description generated with high confidence">
            <a:extLst>
              <a:ext uri="{FF2B5EF4-FFF2-40B4-BE49-F238E27FC236}">
                <a16:creationId xmlns:a16="http://schemas.microsoft.com/office/drawing/2014/main" id="{B4A62181-284C-4503-A27C-6AC11644D19F}"/>
              </a:ext>
            </a:extLst>
          </p:cNvPr>
          <p:cNvPicPr>
            <a:picLocks noGrp="1" noChangeAspect="1"/>
          </p:cNvPicPr>
          <p:nvPr>
            <p:ph sz="quarter" idx="11"/>
          </p:nvPr>
        </p:nvPicPr>
        <p:blipFill rotWithShape="1">
          <a:blip r:embed="rId2"/>
          <a:srcRect l="21640" t="30815" r="63773" b="26544"/>
          <a:stretch/>
        </p:blipFill>
        <p:spPr>
          <a:xfrm rot="5400000">
            <a:off x="4138089" y="1710098"/>
            <a:ext cx="2599508" cy="4274594"/>
          </a:xfrm>
        </p:spPr>
      </p:pic>
      <p:sp>
        <p:nvSpPr>
          <p:cNvPr id="5" name="Content Placeholder 4">
            <a:extLst>
              <a:ext uri="{FF2B5EF4-FFF2-40B4-BE49-F238E27FC236}">
                <a16:creationId xmlns:a16="http://schemas.microsoft.com/office/drawing/2014/main" id="{5ACFDC53-0AEB-45FA-8B89-6CC68C38DDFE}"/>
              </a:ext>
            </a:extLst>
          </p:cNvPr>
          <p:cNvSpPr>
            <a:spLocks noGrp="1"/>
          </p:cNvSpPr>
          <p:nvPr>
            <p:ph sz="quarter" idx="12"/>
          </p:nvPr>
        </p:nvSpPr>
        <p:spPr/>
        <p:txBody>
          <a:bodyPr/>
          <a:lstStyle/>
          <a:p>
            <a:r>
              <a:rPr lang="en-US" dirty="0"/>
              <a:t>August 23, 2018</a:t>
            </a:r>
          </a:p>
        </p:txBody>
      </p:sp>
    </p:spTree>
    <p:extLst>
      <p:ext uri="{BB962C8B-B14F-4D97-AF65-F5344CB8AC3E}">
        <p14:creationId xmlns:p14="http://schemas.microsoft.com/office/powerpoint/2010/main" val="307714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887E86-6FCC-4944-BDCA-EA6ACF03FCE3}"/>
              </a:ext>
            </a:extLst>
          </p:cNvPr>
          <p:cNvSpPr>
            <a:spLocks noGrp="1"/>
          </p:cNvSpPr>
          <p:nvPr>
            <p:ph idx="1"/>
          </p:nvPr>
        </p:nvSpPr>
        <p:spPr/>
        <p:txBody>
          <a:bodyPr/>
          <a:lstStyle/>
          <a:p>
            <a:pPr algn="ctr"/>
            <a:r>
              <a:rPr lang="en-US" dirty="0"/>
              <a:t>Remember to log your experiment in the lab notebook!!!</a:t>
            </a:r>
          </a:p>
          <a:p>
            <a:pPr algn="ctr"/>
            <a:endParaRPr lang="en-US" dirty="0"/>
          </a:p>
          <a:p>
            <a:pPr algn="ctr"/>
            <a:endParaRPr lang="en-US" dirty="0"/>
          </a:p>
        </p:txBody>
      </p:sp>
      <p:sp>
        <p:nvSpPr>
          <p:cNvPr id="3" name="Title 2">
            <a:extLst>
              <a:ext uri="{FF2B5EF4-FFF2-40B4-BE49-F238E27FC236}">
                <a16:creationId xmlns:a16="http://schemas.microsoft.com/office/drawing/2014/main" id="{DDEA4DE7-B9D7-4CBA-B225-DA2D40EDDBB4}"/>
              </a:ext>
            </a:extLst>
          </p:cNvPr>
          <p:cNvSpPr>
            <a:spLocks noGrp="1"/>
          </p:cNvSpPr>
          <p:nvPr>
            <p:ph type="title"/>
          </p:nvPr>
        </p:nvSpPr>
        <p:spPr/>
        <p:txBody>
          <a:bodyPr/>
          <a:lstStyle/>
          <a:p>
            <a:r>
              <a:rPr lang="en-US" dirty="0"/>
              <a:t>Conclusion</a:t>
            </a:r>
          </a:p>
        </p:txBody>
      </p:sp>
      <p:pic>
        <p:nvPicPr>
          <p:cNvPr id="6" name="Content Placeholder 5">
            <a:extLst>
              <a:ext uri="{FF2B5EF4-FFF2-40B4-BE49-F238E27FC236}">
                <a16:creationId xmlns:a16="http://schemas.microsoft.com/office/drawing/2014/main" id="{CE465218-E8B8-4FA5-9827-085DB53F6093}"/>
              </a:ext>
            </a:extLst>
          </p:cNvPr>
          <p:cNvPicPr>
            <a:picLocks noGrp="1" noChangeAspect="1"/>
          </p:cNvPicPr>
          <p:nvPr>
            <p:ph sz="quarter" idx="10"/>
          </p:nvPr>
        </p:nvPicPr>
        <p:blipFill rotWithShape="1">
          <a:blip r:embed="rId2"/>
          <a:srcRect l="23530" r="33037"/>
          <a:stretch/>
        </p:blipFill>
        <p:spPr>
          <a:xfrm rot="5400000">
            <a:off x="2438110" y="1268281"/>
            <a:ext cx="4029512" cy="5218560"/>
          </a:xfrm>
        </p:spPr>
      </p:pic>
      <p:graphicFrame>
        <p:nvGraphicFramePr>
          <p:cNvPr id="8" name="Table 7">
            <a:extLst>
              <a:ext uri="{FF2B5EF4-FFF2-40B4-BE49-F238E27FC236}">
                <a16:creationId xmlns:a16="http://schemas.microsoft.com/office/drawing/2014/main" id="{CD238C2B-5F2C-4A1A-95BC-C31F08461D84}"/>
              </a:ext>
            </a:extLst>
          </p:cNvPr>
          <p:cNvGraphicFramePr>
            <a:graphicFrameLocks noGrp="1"/>
          </p:cNvGraphicFramePr>
          <p:nvPr>
            <p:extLst>
              <p:ext uri="{D42A27DB-BD31-4B8C-83A1-F6EECF244321}">
                <p14:modId xmlns:p14="http://schemas.microsoft.com/office/powerpoint/2010/main" val="3242702412"/>
              </p:ext>
            </p:extLst>
          </p:nvPr>
        </p:nvGraphicFramePr>
        <p:xfrm>
          <a:off x="1503699" y="1381760"/>
          <a:ext cx="5898333" cy="651692"/>
        </p:xfrm>
        <a:graphic>
          <a:graphicData uri="http://schemas.openxmlformats.org/drawingml/2006/table">
            <a:tbl>
              <a:tblPr firstRow="1" bandRow="1">
                <a:tableStyleId>{5C22544A-7EE6-4342-B048-85BDC9FD1C3A}</a:tableStyleId>
              </a:tblPr>
              <a:tblGrid>
                <a:gridCol w="725695">
                  <a:extLst>
                    <a:ext uri="{9D8B030D-6E8A-4147-A177-3AD203B41FA5}">
                      <a16:colId xmlns:a16="http://schemas.microsoft.com/office/drawing/2014/main" val="1019789714"/>
                    </a:ext>
                  </a:extLst>
                </a:gridCol>
                <a:gridCol w="740229">
                  <a:extLst>
                    <a:ext uri="{9D8B030D-6E8A-4147-A177-3AD203B41FA5}">
                      <a16:colId xmlns:a16="http://schemas.microsoft.com/office/drawing/2014/main" val="1060305236"/>
                    </a:ext>
                  </a:extLst>
                </a:gridCol>
                <a:gridCol w="1088571">
                  <a:extLst>
                    <a:ext uri="{9D8B030D-6E8A-4147-A177-3AD203B41FA5}">
                      <a16:colId xmlns:a16="http://schemas.microsoft.com/office/drawing/2014/main" val="1659074905"/>
                    </a:ext>
                  </a:extLst>
                </a:gridCol>
                <a:gridCol w="618309">
                  <a:extLst>
                    <a:ext uri="{9D8B030D-6E8A-4147-A177-3AD203B41FA5}">
                      <a16:colId xmlns:a16="http://schemas.microsoft.com/office/drawing/2014/main" val="1636686783"/>
                    </a:ext>
                  </a:extLst>
                </a:gridCol>
                <a:gridCol w="687977">
                  <a:extLst>
                    <a:ext uri="{9D8B030D-6E8A-4147-A177-3AD203B41FA5}">
                      <a16:colId xmlns:a16="http://schemas.microsoft.com/office/drawing/2014/main" val="3488165102"/>
                    </a:ext>
                  </a:extLst>
                </a:gridCol>
                <a:gridCol w="1210491">
                  <a:extLst>
                    <a:ext uri="{9D8B030D-6E8A-4147-A177-3AD203B41FA5}">
                      <a16:colId xmlns:a16="http://schemas.microsoft.com/office/drawing/2014/main" val="4051181091"/>
                    </a:ext>
                  </a:extLst>
                </a:gridCol>
                <a:gridCol w="827061">
                  <a:extLst>
                    <a:ext uri="{9D8B030D-6E8A-4147-A177-3AD203B41FA5}">
                      <a16:colId xmlns:a16="http://schemas.microsoft.com/office/drawing/2014/main" val="854657988"/>
                    </a:ext>
                  </a:extLst>
                </a:gridCol>
              </a:tblGrid>
              <a:tr h="651692">
                <a:tc>
                  <a:txBody>
                    <a:bodyPr/>
                    <a:lstStyle/>
                    <a:p>
                      <a:r>
                        <a:rPr lang="en-US" sz="1400" dirty="0">
                          <a:solidFill>
                            <a:schemeClr val="tx1"/>
                          </a:solidFill>
                        </a:rPr>
                        <a:t>NAME</a:t>
                      </a:r>
                    </a:p>
                  </a:txBody>
                  <a:tcPr anchor="ctr">
                    <a:noFill/>
                  </a:tcPr>
                </a:tc>
                <a:tc>
                  <a:txBody>
                    <a:bodyPr/>
                    <a:lstStyle/>
                    <a:p>
                      <a:r>
                        <a:rPr lang="en-US" sz="1400" dirty="0">
                          <a:solidFill>
                            <a:schemeClr val="tx1"/>
                          </a:solidFill>
                        </a:rPr>
                        <a:t>DATE</a:t>
                      </a:r>
                    </a:p>
                  </a:txBody>
                  <a:tcPr anchor="ctr">
                    <a:noFill/>
                  </a:tcPr>
                </a:tc>
                <a:tc>
                  <a:txBody>
                    <a:bodyPr/>
                    <a:lstStyle/>
                    <a:p>
                      <a:r>
                        <a:rPr lang="en-US" sz="1400" dirty="0">
                          <a:solidFill>
                            <a:schemeClr val="tx1"/>
                          </a:solidFill>
                        </a:rPr>
                        <a:t>SURFACE</a:t>
                      </a:r>
                    </a:p>
                  </a:txBody>
                  <a:tcPr anchor="ctr">
                    <a:noFill/>
                  </a:tcPr>
                </a:tc>
                <a:tc>
                  <a:txBody>
                    <a:bodyPr/>
                    <a:lstStyle/>
                    <a:p>
                      <a:r>
                        <a:rPr lang="en-US" sz="1400" dirty="0">
                          <a:solidFill>
                            <a:schemeClr val="tx1"/>
                          </a:solidFill>
                        </a:rPr>
                        <a:t>GAS</a:t>
                      </a:r>
                    </a:p>
                  </a:txBody>
                  <a:tcPr anchor="ctr">
                    <a:noFill/>
                  </a:tcPr>
                </a:tc>
                <a:tc>
                  <a:txBody>
                    <a:bodyPr/>
                    <a:lstStyle/>
                    <a:p>
                      <a:r>
                        <a:rPr lang="en-US" sz="1400" dirty="0">
                          <a:solidFill>
                            <a:schemeClr val="tx1"/>
                          </a:solidFill>
                        </a:rPr>
                        <a:t>RATE</a:t>
                      </a:r>
                    </a:p>
                  </a:txBody>
                  <a:tcPr anchor="ctr">
                    <a:noFill/>
                  </a:tcPr>
                </a:tc>
                <a:tc>
                  <a:txBody>
                    <a:bodyPr/>
                    <a:lstStyle/>
                    <a:p>
                      <a:r>
                        <a:rPr lang="en-US" sz="1400" dirty="0">
                          <a:solidFill>
                            <a:schemeClr val="tx1"/>
                          </a:solidFill>
                        </a:rPr>
                        <a:t>RF POWER</a:t>
                      </a:r>
                    </a:p>
                  </a:txBody>
                  <a:tcPr anchor="ctr">
                    <a:noFill/>
                  </a:tcPr>
                </a:tc>
                <a:tc>
                  <a:txBody>
                    <a:bodyPr/>
                    <a:lstStyle/>
                    <a:p>
                      <a:r>
                        <a:rPr lang="en-US" sz="1400" dirty="0">
                          <a:solidFill>
                            <a:schemeClr val="tx1"/>
                          </a:solidFill>
                        </a:rPr>
                        <a:t>TIME</a:t>
                      </a:r>
                    </a:p>
                  </a:txBody>
                  <a:tcPr anchor="ctr">
                    <a:noFill/>
                  </a:tcPr>
                </a:tc>
                <a:extLst>
                  <a:ext uri="{0D108BD9-81ED-4DB2-BD59-A6C34878D82A}">
                    <a16:rowId xmlns:a16="http://schemas.microsoft.com/office/drawing/2014/main" val="3195267988"/>
                  </a:ext>
                </a:extLst>
              </a:tr>
            </a:tbl>
          </a:graphicData>
        </a:graphic>
      </p:graphicFrame>
    </p:spTree>
    <p:extLst>
      <p:ext uri="{BB962C8B-B14F-4D97-AF65-F5344CB8AC3E}">
        <p14:creationId xmlns:p14="http://schemas.microsoft.com/office/powerpoint/2010/main" val="391888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D0E9-352B-4D90-A618-2D009CB0BEF7}"/>
              </a:ext>
            </a:extLst>
          </p:cNvPr>
          <p:cNvSpPr>
            <a:spLocks noGrp="1"/>
          </p:cNvSpPr>
          <p:nvPr>
            <p:ph type="title"/>
          </p:nvPr>
        </p:nvSpPr>
        <p:spPr/>
        <p:txBody>
          <a:bodyPr/>
          <a:lstStyle/>
          <a:p>
            <a:r>
              <a:rPr lang="en-US" dirty="0"/>
              <a:t>Why do we care?</a:t>
            </a:r>
          </a:p>
        </p:txBody>
      </p:sp>
      <p:pic>
        <p:nvPicPr>
          <p:cNvPr id="13" name="Content Placeholder 12">
            <a:extLst>
              <a:ext uri="{FF2B5EF4-FFF2-40B4-BE49-F238E27FC236}">
                <a16:creationId xmlns:a16="http://schemas.microsoft.com/office/drawing/2014/main" id="{3FAD533F-57C6-43F8-9A85-582DA5EEB7BA}"/>
              </a:ext>
            </a:extLst>
          </p:cNvPr>
          <p:cNvPicPr>
            <a:picLocks noGrp="1" noChangeAspect="1"/>
          </p:cNvPicPr>
          <p:nvPr>
            <p:ph sz="quarter" idx="11"/>
          </p:nvPr>
        </p:nvPicPr>
        <p:blipFill>
          <a:blip r:embed="rId2"/>
          <a:stretch>
            <a:fillRect/>
          </a:stretch>
        </p:blipFill>
        <p:spPr>
          <a:xfrm>
            <a:off x="1212111" y="3655422"/>
            <a:ext cx="3444785" cy="2280377"/>
          </a:xfrm>
        </p:spPr>
      </p:pic>
      <p:sp>
        <p:nvSpPr>
          <p:cNvPr id="4" name="Content Placeholder 3">
            <a:extLst>
              <a:ext uri="{FF2B5EF4-FFF2-40B4-BE49-F238E27FC236}">
                <a16:creationId xmlns:a16="http://schemas.microsoft.com/office/drawing/2014/main" id="{36E84BC3-BBD5-4AB1-9305-2C0ED34DDC40}"/>
              </a:ext>
            </a:extLst>
          </p:cNvPr>
          <p:cNvSpPr>
            <a:spLocks noGrp="1"/>
          </p:cNvSpPr>
          <p:nvPr>
            <p:ph idx="1"/>
          </p:nvPr>
        </p:nvSpPr>
        <p:spPr>
          <a:xfrm>
            <a:off x="248171" y="1006236"/>
            <a:ext cx="8817451" cy="4845527"/>
          </a:xfrm>
        </p:spPr>
        <p:txBody>
          <a:bodyPr/>
          <a:lstStyle/>
          <a:p>
            <a:r>
              <a:rPr lang="en-US" dirty="0"/>
              <a:t>Do you need to…</a:t>
            </a:r>
          </a:p>
          <a:p>
            <a:pPr marL="342900" indent="-342900">
              <a:buFont typeface="Wingdings" panose="05000000000000000000" pitchFamily="2" charset="2"/>
              <a:buChar char="Ø"/>
            </a:pPr>
            <a:r>
              <a:rPr lang="en-US" sz="2100" b="0" dirty="0"/>
              <a:t>Remove organic impurities and contaminants from a surface? </a:t>
            </a:r>
          </a:p>
          <a:p>
            <a:pPr marL="342900" indent="-342900">
              <a:buFont typeface="Wingdings" panose="05000000000000000000" pitchFamily="2" charset="2"/>
              <a:buChar char="Ø"/>
            </a:pPr>
            <a:r>
              <a:rPr lang="en-US" sz="2100" b="0" dirty="0"/>
              <a:t>Enhance the hydrophilicity and/or functionalization of surfaces to achieve a uniform coating?</a:t>
            </a:r>
          </a:p>
          <a:p>
            <a:pPr marL="342900" indent="-342900">
              <a:buFont typeface="Wingdings" panose="05000000000000000000" pitchFamily="2" charset="2"/>
              <a:buChar char="Ø"/>
            </a:pPr>
            <a:r>
              <a:rPr lang="en-US" sz="2100" b="0" dirty="0"/>
              <a:t>Clean a rough, porous, or uneven surface?</a:t>
            </a:r>
          </a:p>
          <a:p>
            <a:pPr marL="342900" indent="-342900">
              <a:buFont typeface="Wingdings" panose="05000000000000000000" pitchFamily="2" charset="2"/>
              <a:buChar char="Ø"/>
            </a:pPr>
            <a:r>
              <a:rPr lang="en-US" sz="2100" b="0" dirty="0"/>
              <a:t>Treat a surface that is heat- or chemical-sensitive?</a:t>
            </a:r>
          </a:p>
          <a:p>
            <a:pPr marL="342900" indent="-342900">
              <a:buFont typeface="Wingdings" panose="05000000000000000000" pitchFamily="2" charset="2"/>
              <a:buChar char="Ø"/>
            </a:pPr>
            <a:r>
              <a:rPr lang="en-US" sz="2100" b="0" dirty="0"/>
              <a:t>Surface treatment that is easy to use and consistent?</a:t>
            </a:r>
          </a:p>
          <a:p>
            <a:pPr marL="342900" indent="-342900">
              <a:buFont typeface="Wingdings" panose="05000000000000000000" pitchFamily="2" charset="2"/>
              <a:buChar char="Ø"/>
            </a:pPr>
            <a:endParaRPr lang="en-US" dirty="0"/>
          </a:p>
        </p:txBody>
      </p:sp>
      <p:pic>
        <p:nvPicPr>
          <p:cNvPr id="11" name="Content Placeholder 10">
            <a:extLst>
              <a:ext uri="{FF2B5EF4-FFF2-40B4-BE49-F238E27FC236}">
                <a16:creationId xmlns:a16="http://schemas.microsoft.com/office/drawing/2014/main" id="{2666FC3B-3EAA-46A3-B73E-E038D3D4C1A9}"/>
              </a:ext>
            </a:extLst>
          </p:cNvPr>
          <p:cNvPicPr>
            <a:picLocks noGrp="1" noChangeAspect="1"/>
          </p:cNvPicPr>
          <p:nvPr>
            <p:ph idx="12"/>
          </p:nvPr>
        </p:nvPicPr>
        <p:blipFill>
          <a:blip r:embed="rId3"/>
          <a:stretch>
            <a:fillRect/>
          </a:stretch>
        </p:blipFill>
        <p:spPr>
          <a:xfrm>
            <a:off x="4787492" y="3655421"/>
            <a:ext cx="2987643" cy="2280377"/>
          </a:xfrm>
        </p:spPr>
      </p:pic>
      <p:sp>
        <p:nvSpPr>
          <p:cNvPr id="14" name="TextBox 13">
            <a:extLst>
              <a:ext uri="{FF2B5EF4-FFF2-40B4-BE49-F238E27FC236}">
                <a16:creationId xmlns:a16="http://schemas.microsoft.com/office/drawing/2014/main" id="{F03E7548-75B1-4A4C-ABEB-6986C8C826B5}"/>
              </a:ext>
            </a:extLst>
          </p:cNvPr>
          <p:cNvSpPr txBox="1"/>
          <p:nvPr/>
        </p:nvSpPr>
        <p:spPr>
          <a:xfrm>
            <a:off x="1212111" y="5632171"/>
            <a:ext cx="992579" cy="261610"/>
          </a:xfrm>
          <a:prstGeom prst="rect">
            <a:avLst/>
          </a:prstGeom>
          <a:noFill/>
        </p:spPr>
        <p:txBody>
          <a:bodyPr wrap="none" rtlCol="0">
            <a:spAutoFit/>
          </a:bodyPr>
          <a:lstStyle/>
          <a:p>
            <a:r>
              <a:rPr lang="en-US" sz="1100" dirty="0"/>
              <a:t>Pixabay.com</a:t>
            </a:r>
          </a:p>
        </p:txBody>
      </p:sp>
    </p:spTree>
    <p:extLst>
      <p:ext uri="{BB962C8B-B14F-4D97-AF65-F5344CB8AC3E}">
        <p14:creationId xmlns:p14="http://schemas.microsoft.com/office/powerpoint/2010/main" val="251910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3BD1-D55A-4971-A2B3-9C7DF9FE8E59}"/>
              </a:ext>
            </a:extLst>
          </p:cNvPr>
          <p:cNvSpPr>
            <a:spLocks noGrp="1"/>
          </p:cNvSpPr>
          <p:nvPr>
            <p:ph type="title"/>
          </p:nvPr>
        </p:nvSpPr>
        <p:spPr/>
        <p:txBody>
          <a:bodyPr/>
          <a:lstStyle/>
          <a:p>
            <a:r>
              <a:rPr lang="en-US" dirty="0"/>
              <a:t>Why use plasma?</a:t>
            </a:r>
          </a:p>
        </p:txBody>
      </p:sp>
      <p:sp>
        <p:nvSpPr>
          <p:cNvPr id="4" name="Content Placeholder 3">
            <a:extLst>
              <a:ext uri="{FF2B5EF4-FFF2-40B4-BE49-F238E27FC236}">
                <a16:creationId xmlns:a16="http://schemas.microsoft.com/office/drawing/2014/main" id="{C34A9434-C391-4394-B27E-6314FE11B9B0}"/>
              </a:ext>
            </a:extLst>
          </p:cNvPr>
          <p:cNvSpPr>
            <a:spLocks noGrp="1"/>
          </p:cNvSpPr>
          <p:nvPr>
            <p:ph sz="quarter" idx="11"/>
          </p:nvPr>
        </p:nvSpPr>
        <p:spPr/>
        <p:txBody>
          <a:bodyPr/>
          <a:lstStyle/>
          <a:p>
            <a:endParaRPr lang="en-US"/>
          </a:p>
        </p:txBody>
      </p:sp>
      <p:sp>
        <p:nvSpPr>
          <p:cNvPr id="10" name="Content Placeholder 3">
            <a:extLst>
              <a:ext uri="{FF2B5EF4-FFF2-40B4-BE49-F238E27FC236}">
                <a16:creationId xmlns:a16="http://schemas.microsoft.com/office/drawing/2014/main" id="{157AF064-28E4-4351-BE62-91C7D34762CF}"/>
              </a:ext>
            </a:extLst>
          </p:cNvPr>
          <p:cNvSpPr txBox="1">
            <a:spLocks/>
          </p:cNvSpPr>
          <p:nvPr/>
        </p:nvSpPr>
        <p:spPr>
          <a:xfrm>
            <a:off x="248171" y="1006236"/>
            <a:ext cx="8817451" cy="4845527"/>
          </a:xfrm>
          <a:prstGeom prst="rect">
            <a:avLst/>
          </a:prstGeom>
        </p:spPr>
        <p:txBody>
          <a:bodyPr lIns="0" tIns="0" rIns="0" bIns="0"/>
          <a:lstStyle>
            <a:lvl1pPr marL="0" indent="0" algn="l" defTabSz="457200" rtl="0" eaLnBrk="1" latinLnBrk="0" hangingPunct="1">
              <a:lnSpc>
                <a:spcPts val="2600"/>
              </a:lnSpc>
              <a:spcBef>
                <a:spcPct val="20000"/>
              </a:spcBef>
              <a:buFont typeface="Arial"/>
              <a:buNone/>
              <a:defRPr sz="2400" b="1" kern="1200">
                <a:solidFill>
                  <a:srgbClr val="182552"/>
                </a:solidFill>
                <a:latin typeface="Helvetica"/>
                <a:ea typeface="+mn-ea"/>
                <a:cs typeface="Helvetica"/>
              </a:defRPr>
            </a:lvl1pPr>
            <a:lvl2pPr marL="283464" indent="-285750" algn="l" defTabSz="457200" rtl="0" eaLnBrk="1" latinLnBrk="0" hangingPunct="1">
              <a:spcBef>
                <a:spcPct val="20000"/>
              </a:spcBef>
              <a:buClr>
                <a:srgbClr val="FBBB10"/>
              </a:buClr>
              <a:buFont typeface="Wingdings" charset="2"/>
              <a:buChar char="§"/>
              <a:defRPr sz="2000" kern="1200">
                <a:solidFill>
                  <a:schemeClr val="tx1">
                    <a:lumMod val="65000"/>
                    <a:lumOff val="35000"/>
                  </a:schemeClr>
                </a:solidFill>
                <a:latin typeface="Helvetica"/>
                <a:ea typeface="+mn-ea"/>
                <a:cs typeface="Helvetica"/>
              </a:defRPr>
            </a:lvl2pPr>
            <a:lvl3pPr marL="530352" indent="-228600" algn="l" defTabSz="457200" rtl="0" eaLnBrk="1" latinLnBrk="0" hangingPunct="1">
              <a:spcBef>
                <a:spcPct val="20000"/>
              </a:spcBef>
              <a:buClr>
                <a:srgbClr val="182552"/>
              </a:buClr>
              <a:buFont typeface="Arial"/>
              <a:buChar char="•"/>
              <a:defRPr sz="2000" kern="1200">
                <a:solidFill>
                  <a:schemeClr val="tx1">
                    <a:lumMod val="65000"/>
                    <a:lumOff val="35000"/>
                  </a:schemeClr>
                </a:solidFill>
                <a:latin typeface="Helvetica"/>
                <a:ea typeface="+mn-ea"/>
                <a:cs typeface="Helvetica"/>
              </a:defRPr>
            </a:lvl3pPr>
            <a:lvl4pPr marL="731520" indent="-228600" algn="l" defTabSz="457200" rtl="0" eaLnBrk="1" latinLnBrk="0" hangingPunct="1">
              <a:spcBef>
                <a:spcPct val="20000"/>
              </a:spcBef>
              <a:buClr>
                <a:schemeClr val="tx1">
                  <a:lumMod val="65000"/>
                  <a:lumOff val="35000"/>
                </a:schemeClr>
              </a:buClr>
              <a:buFont typeface="Arial"/>
              <a:buChar char="–"/>
              <a:defRPr sz="2000" kern="1200">
                <a:solidFill>
                  <a:schemeClr val="tx1">
                    <a:lumMod val="65000"/>
                    <a:lumOff val="35000"/>
                  </a:schemeClr>
                </a:solidFill>
                <a:latin typeface="Helvetica"/>
                <a:ea typeface="+mn-ea"/>
                <a:cs typeface="Helvetica"/>
              </a:defRPr>
            </a:lvl4pPr>
            <a:lvl5pPr marL="960120" indent="-228600" algn="l" defTabSz="457200" rtl="0" eaLnBrk="1" latinLnBrk="0" hangingPunct="1">
              <a:spcBef>
                <a:spcPct val="20000"/>
              </a:spcBef>
              <a:buClr>
                <a:srgbClr val="FBBB10"/>
              </a:buClr>
              <a:buFont typeface="Arial"/>
              <a:buChar char="»"/>
              <a:defRPr sz="1800" kern="1200">
                <a:solidFill>
                  <a:schemeClr val="tx1">
                    <a:lumMod val="65000"/>
                    <a:lumOff val="3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fontAlgn="auto">
              <a:spcAft>
                <a:spcPts val="0"/>
              </a:spcAft>
              <a:buFont typeface="Wingdings" panose="05000000000000000000" pitchFamily="2" charset="2"/>
              <a:buChar char="Ø"/>
            </a:pPr>
            <a:r>
              <a:rPr lang="en-US" sz="2100" b="0" dirty="0">
                <a:solidFill>
                  <a:schemeClr val="bg1">
                    <a:lumMod val="75000"/>
                  </a:schemeClr>
                </a:solidFill>
              </a:rPr>
              <a:t>Remove organic impurities and contaminants from a surface? </a:t>
            </a:r>
          </a:p>
          <a:p>
            <a:pPr marL="626364" lvl="1" indent="-342900" fontAlgn="auto">
              <a:spcAft>
                <a:spcPts val="0"/>
              </a:spcAft>
              <a:buFont typeface="Wingdings" panose="05000000000000000000" pitchFamily="2" charset="2"/>
              <a:buChar char="Ø"/>
            </a:pPr>
            <a:r>
              <a:rPr lang="en-US" sz="1800" dirty="0">
                <a:solidFill>
                  <a:schemeClr val="tx1"/>
                </a:solidFill>
              </a:rPr>
              <a:t>Plasma can clean organics from a surface without changing bulk properties! In addition, it does not add organic residue, unlike many wet cleaning processes.</a:t>
            </a:r>
            <a:endParaRPr lang="en-US" sz="1800" dirty="0">
              <a:solidFill>
                <a:schemeClr val="bg1">
                  <a:lumMod val="65000"/>
                </a:schemeClr>
              </a:solidFill>
            </a:endParaRPr>
          </a:p>
          <a:p>
            <a:pPr marL="342900" indent="-342900" fontAlgn="auto">
              <a:spcAft>
                <a:spcPts val="0"/>
              </a:spcAft>
              <a:buFont typeface="Wingdings" panose="05000000000000000000" pitchFamily="2" charset="2"/>
              <a:buChar char="Ø"/>
            </a:pPr>
            <a:r>
              <a:rPr lang="en-US" sz="2100" b="0" dirty="0">
                <a:solidFill>
                  <a:schemeClr val="bg1">
                    <a:lumMod val="75000"/>
                  </a:schemeClr>
                </a:solidFill>
              </a:rPr>
              <a:t>Enhance the hydrophilicity and/or functionalization of surfaces to achieve a uniform coating?</a:t>
            </a:r>
          </a:p>
          <a:p>
            <a:pPr marL="626364" lvl="1" indent="-342900" fontAlgn="auto">
              <a:spcAft>
                <a:spcPts val="0"/>
              </a:spcAft>
              <a:buFont typeface="Wingdings" panose="05000000000000000000" pitchFamily="2" charset="2"/>
              <a:buChar char="Ø"/>
            </a:pPr>
            <a:r>
              <a:rPr lang="en-US" sz="1800" dirty="0">
                <a:solidFill>
                  <a:schemeClr val="tx1"/>
                </a:solidFill>
              </a:rPr>
              <a:t>Utilizing O</a:t>
            </a:r>
            <a:r>
              <a:rPr lang="en-US" sz="1800" baseline="-25000" dirty="0">
                <a:solidFill>
                  <a:schemeClr val="tx1"/>
                </a:solidFill>
              </a:rPr>
              <a:t>2</a:t>
            </a:r>
            <a:r>
              <a:rPr lang="en-US" sz="1800" dirty="0">
                <a:solidFill>
                  <a:schemeClr val="tx1"/>
                </a:solidFill>
              </a:rPr>
              <a:t> plasma, surface activation can take place resulting in hydrophilicity!</a:t>
            </a:r>
          </a:p>
          <a:p>
            <a:pPr marL="342900" indent="-342900" fontAlgn="auto">
              <a:spcAft>
                <a:spcPts val="0"/>
              </a:spcAft>
              <a:buFont typeface="Wingdings" panose="05000000000000000000" pitchFamily="2" charset="2"/>
              <a:buChar char="Ø"/>
            </a:pPr>
            <a:r>
              <a:rPr lang="en-US" sz="2100" b="0" dirty="0">
                <a:solidFill>
                  <a:schemeClr val="bg1">
                    <a:lumMod val="75000"/>
                  </a:schemeClr>
                </a:solidFill>
              </a:rPr>
              <a:t>Clean a rough, porous, or uneven surface?</a:t>
            </a:r>
          </a:p>
          <a:p>
            <a:pPr marL="626364" lvl="1" indent="-342900" fontAlgn="auto">
              <a:spcAft>
                <a:spcPts val="0"/>
              </a:spcAft>
              <a:buFont typeface="Wingdings" panose="05000000000000000000" pitchFamily="2" charset="2"/>
              <a:buChar char="Ø"/>
            </a:pPr>
            <a:r>
              <a:rPr lang="en-US" sz="1800" dirty="0">
                <a:solidFill>
                  <a:schemeClr val="tx1"/>
                </a:solidFill>
              </a:rPr>
              <a:t>There are no surface tension constraints, therefore, it can clean uneven surfaces.</a:t>
            </a:r>
          </a:p>
          <a:p>
            <a:pPr marL="342900" indent="-342900" fontAlgn="auto">
              <a:spcAft>
                <a:spcPts val="0"/>
              </a:spcAft>
              <a:buFont typeface="Wingdings" panose="05000000000000000000" pitchFamily="2" charset="2"/>
              <a:buChar char="Ø"/>
            </a:pPr>
            <a:r>
              <a:rPr lang="en-US" sz="2100" b="0" dirty="0">
                <a:solidFill>
                  <a:schemeClr val="bg1">
                    <a:lumMod val="75000"/>
                  </a:schemeClr>
                </a:solidFill>
              </a:rPr>
              <a:t>Treat a surface that is heat- or chemical-sensitive?</a:t>
            </a:r>
          </a:p>
          <a:p>
            <a:pPr marL="626364" lvl="1" indent="-342900" fontAlgn="auto">
              <a:spcAft>
                <a:spcPts val="0"/>
              </a:spcAft>
              <a:buFont typeface="Wingdings" panose="05000000000000000000" pitchFamily="2" charset="2"/>
              <a:buChar char="Ø"/>
            </a:pPr>
            <a:r>
              <a:rPr lang="en-US" sz="1800" dirty="0">
                <a:solidFill>
                  <a:schemeClr val="tx1"/>
                </a:solidFill>
              </a:rPr>
              <a:t>Plasma occurs at near ambient temperature, minimizing risk of damage to heat-sensitive materials and operates without harsh chemicals.</a:t>
            </a:r>
          </a:p>
          <a:p>
            <a:pPr marL="342900" indent="-342900" fontAlgn="auto">
              <a:spcAft>
                <a:spcPts val="0"/>
              </a:spcAft>
              <a:buFont typeface="Wingdings" panose="05000000000000000000" pitchFamily="2" charset="2"/>
              <a:buChar char="Ø"/>
            </a:pPr>
            <a:r>
              <a:rPr lang="en-US" sz="2000" b="0" dirty="0">
                <a:solidFill>
                  <a:schemeClr val="bg1">
                    <a:lumMod val="75000"/>
                  </a:schemeClr>
                </a:solidFill>
              </a:rPr>
              <a:t>Surface treatment that is easy to use and consistent?</a:t>
            </a:r>
          </a:p>
          <a:p>
            <a:pPr marL="626364" lvl="1" indent="-342900" fontAlgn="auto">
              <a:spcAft>
                <a:spcPts val="0"/>
              </a:spcAft>
              <a:buFont typeface="Wingdings" panose="05000000000000000000" pitchFamily="2" charset="2"/>
              <a:buChar char="Ø"/>
            </a:pPr>
            <a:r>
              <a:rPr lang="en-US" sz="1800" b="0" dirty="0">
                <a:solidFill>
                  <a:schemeClr val="tx1"/>
                </a:solidFill>
              </a:rPr>
              <a:t>Plasma is short and efficient, there is no drying step, and is reproducible</a:t>
            </a:r>
          </a:p>
          <a:p>
            <a:pPr marL="342900" indent="-342900" fontAlgn="auto">
              <a:spcAft>
                <a:spcPts val="0"/>
              </a:spcAft>
              <a:buFont typeface="Wingdings" panose="05000000000000000000" pitchFamily="2" charset="2"/>
              <a:buChar char="Ø"/>
            </a:pPr>
            <a:endParaRPr lang="en-US" dirty="0"/>
          </a:p>
        </p:txBody>
      </p:sp>
    </p:spTree>
    <p:extLst>
      <p:ext uri="{BB962C8B-B14F-4D97-AF65-F5344CB8AC3E}">
        <p14:creationId xmlns:p14="http://schemas.microsoft.com/office/powerpoint/2010/main" val="10944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B1359C-07FA-46DD-8B50-AC7179A586B9}"/>
              </a:ext>
            </a:extLst>
          </p:cNvPr>
          <p:cNvSpPr>
            <a:spLocks noGrp="1"/>
          </p:cNvSpPr>
          <p:nvPr>
            <p:ph idx="1"/>
          </p:nvPr>
        </p:nvSpPr>
        <p:spPr>
          <a:xfrm>
            <a:off x="248172" y="1054485"/>
            <a:ext cx="8634000" cy="4837830"/>
          </a:xfrm>
        </p:spPr>
        <p:txBody>
          <a:bodyPr/>
          <a:lstStyle/>
          <a:p>
            <a:r>
              <a:rPr lang="en-US" sz="1800" dirty="0"/>
              <a:t>Plasma is an ionized gas that consists of ions, electrons, neutral atoms and molecules.</a:t>
            </a:r>
          </a:p>
          <a:p>
            <a:endParaRPr lang="en-US" sz="1800" dirty="0"/>
          </a:p>
          <a:p>
            <a:endParaRPr lang="en-US" sz="1800" dirty="0"/>
          </a:p>
          <a:p>
            <a:endParaRPr lang="en-US" sz="1800" dirty="0"/>
          </a:p>
          <a:p>
            <a:endParaRPr lang="en-US" sz="1800" dirty="0"/>
          </a:p>
          <a:p>
            <a:endParaRPr lang="en-US" sz="1800" dirty="0"/>
          </a:p>
          <a:p>
            <a:endParaRPr lang="en-US" sz="1800" dirty="0"/>
          </a:p>
          <a:p>
            <a:pPr marL="342900" indent="-342900">
              <a:buFont typeface="Arial" panose="020B0604020202020204" pitchFamily="34" charset="0"/>
              <a:buChar char="•"/>
            </a:pPr>
            <a:r>
              <a:rPr lang="en-US" sz="1600" dirty="0"/>
              <a:t>To ignite plasma, electrons are accelerated at low pressures by an radio frequency electric field and acquire energy to ionize the process gas (O</a:t>
            </a:r>
            <a:r>
              <a:rPr lang="en-US" sz="1600" baseline="-25000" dirty="0"/>
              <a:t>2</a:t>
            </a:r>
            <a:r>
              <a:rPr lang="en-US" sz="1600" dirty="0"/>
              <a:t>, N</a:t>
            </a:r>
            <a:r>
              <a:rPr lang="en-US" sz="1600" baseline="-25000" dirty="0"/>
              <a:t>2</a:t>
            </a:r>
            <a:r>
              <a:rPr lang="en-US" sz="1600" dirty="0"/>
              <a:t>, Ar, etc.)</a:t>
            </a:r>
          </a:p>
          <a:p>
            <a:pPr marL="342900" indent="-342900">
              <a:buFont typeface="Arial" panose="020B0604020202020204" pitchFamily="34" charset="0"/>
              <a:buChar char="•"/>
            </a:pPr>
            <a:r>
              <a:rPr lang="en-US" sz="1600" dirty="0"/>
              <a:t>The energy of plasma electrons and ions are strong enough to ionize atoms, break molecules apart to form reactive species, generate excited states, etc., thus breaking down organic contaminants on your surfaces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1E28D236-01B1-42C7-BEAD-2F6E42810A24}"/>
              </a:ext>
            </a:extLst>
          </p:cNvPr>
          <p:cNvSpPr>
            <a:spLocks noGrp="1"/>
          </p:cNvSpPr>
          <p:nvPr>
            <p:ph type="title"/>
          </p:nvPr>
        </p:nvSpPr>
        <p:spPr/>
        <p:txBody>
          <a:bodyPr/>
          <a:lstStyle/>
          <a:p>
            <a:r>
              <a:rPr lang="en-US" dirty="0"/>
              <a:t>What is Plasma?</a:t>
            </a:r>
          </a:p>
        </p:txBody>
      </p:sp>
      <p:sp>
        <p:nvSpPr>
          <p:cNvPr id="4" name="Content Placeholder 3">
            <a:extLst>
              <a:ext uri="{FF2B5EF4-FFF2-40B4-BE49-F238E27FC236}">
                <a16:creationId xmlns:a16="http://schemas.microsoft.com/office/drawing/2014/main" id="{1C164CA8-76FC-4F65-93B4-088536CC9DE0}"/>
              </a:ext>
            </a:extLst>
          </p:cNvPr>
          <p:cNvSpPr>
            <a:spLocks noGrp="1"/>
          </p:cNvSpPr>
          <p:nvPr>
            <p:ph sz="quarter" idx="10"/>
          </p:nvPr>
        </p:nvSpPr>
        <p:spPr/>
        <p:txBody>
          <a:bodyPr/>
          <a:lstStyle/>
          <a:p>
            <a:r>
              <a:rPr lang="en-US" sz="1000" dirty="0"/>
              <a:t>Altar Technology Group</a:t>
            </a:r>
          </a:p>
        </p:txBody>
      </p:sp>
      <p:pic>
        <p:nvPicPr>
          <p:cNvPr id="1026" name="Picture 2" descr="Image result for plasma cleaning">
            <a:extLst>
              <a:ext uri="{FF2B5EF4-FFF2-40B4-BE49-F238E27FC236}">
                <a16:creationId xmlns:a16="http://schemas.microsoft.com/office/drawing/2014/main" id="{2847EC6B-88B0-45D4-8EF7-95320BDBB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465" y="1400760"/>
            <a:ext cx="3333069" cy="253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7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A0AB15A-9CCC-451D-9D4A-E1C44A6347D5}"/>
              </a:ext>
            </a:extLst>
          </p:cNvPr>
          <p:cNvSpPr>
            <a:spLocks noGrp="1"/>
          </p:cNvSpPr>
          <p:nvPr>
            <p:ph idx="1"/>
          </p:nvPr>
        </p:nvSpPr>
        <p:spPr>
          <a:xfrm>
            <a:off x="248172" y="1054485"/>
            <a:ext cx="8634000" cy="4837830"/>
          </a:xfrm>
          <a:prstGeom prst="rect">
            <a:avLst/>
          </a:prstGeom>
        </p:spPr>
        <p:txBody>
          <a:bodyPr/>
          <a:lstStyle/>
          <a:p>
            <a:pPr marL="342900" indent="-342900">
              <a:buFont typeface="Arial" panose="020B0604020202020204" pitchFamily="34" charset="0"/>
              <a:buChar char="•"/>
            </a:pPr>
            <a:r>
              <a:rPr lang="en-US" b="0" dirty="0"/>
              <a:t>Depending on the process gas and parameters used, plasmas are capable of </a:t>
            </a:r>
            <a:r>
              <a:rPr lang="en-US" dirty="0"/>
              <a:t>mechanical</a:t>
            </a:r>
            <a:r>
              <a:rPr lang="en-US" b="0" dirty="0"/>
              <a:t> work (through ablation or ion bombardment) and </a:t>
            </a:r>
            <a:r>
              <a:rPr lang="en-US" dirty="0"/>
              <a:t>chemical</a:t>
            </a:r>
            <a:r>
              <a:rPr lang="en-US" b="0" dirty="0"/>
              <a:t> work (interaction of radicals)</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Plasma can interact with or modify a surface through </a:t>
            </a:r>
            <a:r>
              <a:rPr lang="en-US" dirty="0"/>
              <a:t>ablation, activation, deposition, cross linking or grafting</a:t>
            </a:r>
          </a:p>
          <a:p>
            <a:pPr marL="342900" indent="-342900">
              <a:buFont typeface="Arial" panose="020B0604020202020204" pitchFamily="34" charset="0"/>
              <a:buChar char="•"/>
            </a:pPr>
            <a:r>
              <a:rPr lang="en-US" b="0" dirty="0"/>
              <a:t>Most common gas sources include Air, O</a:t>
            </a:r>
            <a:r>
              <a:rPr lang="en-US" b="0" baseline="-25000" dirty="0"/>
              <a:t>2</a:t>
            </a:r>
            <a:r>
              <a:rPr lang="en-US" b="0" dirty="0"/>
              <a:t>, N</a:t>
            </a:r>
            <a:r>
              <a:rPr lang="en-US" b="0" baseline="-25000" dirty="0"/>
              <a:t>2</a:t>
            </a:r>
            <a:r>
              <a:rPr lang="en-US" b="0" dirty="0"/>
              <a:t>, Ar and H</a:t>
            </a:r>
            <a:r>
              <a:rPr lang="en-US" b="0" baseline="-25000" dirty="0"/>
              <a:t>2 </a:t>
            </a:r>
          </a:p>
          <a:p>
            <a:endParaRPr lang="en-US" dirty="0"/>
          </a:p>
        </p:txBody>
      </p:sp>
      <p:sp>
        <p:nvSpPr>
          <p:cNvPr id="6" name="Title 5">
            <a:extLst>
              <a:ext uri="{FF2B5EF4-FFF2-40B4-BE49-F238E27FC236}">
                <a16:creationId xmlns:a16="http://schemas.microsoft.com/office/drawing/2014/main" id="{BDAD550A-ED13-499E-8EC2-8B8145B65CC4}"/>
              </a:ext>
            </a:extLst>
          </p:cNvPr>
          <p:cNvSpPr>
            <a:spLocks noGrp="1"/>
          </p:cNvSpPr>
          <p:nvPr>
            <p:ph type="title"/>
          </p:nvPr>
        </p:nvSpPr>
        <p:spPr/>
        <p:txBody>
          <a:bodyPr/>
          <a:lstStyle/>
          <a:p>
            <a:r>
              <a:rPr lang="en-US" dirty="0"/>
              <a:t>Types of Plasma</a:t>
            </a:r>
          </a:p>
        </p:txBody>
      </p:sp>
      <p:sp>
        <p:nvSpPr>
          <p:cNvPr id="8" name="Content Placeholder 7">
            <a:extLst>
              <a:ext uri="{FF2B5EF4-FFF2-40B4-BE49-F238E27FC236}">
                <a16:creationId xmlns:a16="http://schemas.microsoft.com/office/drawing/2014/main" id="{2538CFCD-5AA8-4E2E-8F6B-E7543BB0ABC4}"/>
              </a:ext>
            </a:extLst>
          </p:cNvPr>
          <p:cNvSpPr>
            <a:spLocks noGrp="1"/>
          </p:cNvSpPr>
          <p:nvPr>
            <p:ph sz="quarter" idx="10"/>
          </p:nvPr>
        </p:nvSpPr>
        <p:spPr/>
        <p:txBody>
          <a:bodyPr/>
          <a:lstStyle/>
          <a:p>
            <a:r>
              <a:rPr lang="en-US" sz="1000" dirty="0"/>
              <a:t>PV-manufacturing.org  (Photovoltaic Manufacturing)</a:t>
            </a:r>
          </a:p>
        </p:txBody>
      </p:sp>
      <p:pic>
        <p:nvPicPr>
          <p:cNvPr id="2050" name="Picture 2" descr="Image result for ion bombardment vs chemical etching">
            <a:extLst>
              <a:ext uri="{FF2B5EF4-FFF2-40B4-BE49-F238E27FC236}">
                <a16:creationId xmlns:a16="http://schemas.microsoft.com/office/drawing/2014/main" id="{469001F4-8884-48EB-80E0-4BBC5550E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446"/>
          <a:stretch/>
        </p:blipFill>
        <p:spPr bwMode="auto">
          <a:xfrm>
            <a:off x="1297576" y="2246062"/>
            <a:ext cx="6357258" cy="211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40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AEE8C-8097-41D9-ADC7-95B8E5A75C49}"/>
              </a:ext>
            </a:extLst>
          </p:cNvPr>
          <p:cNvSpPr>
            <a:spLocks noGrp="1"/>
          </p:cNvSpPr>
          <p:nvPr>
            <p:ph idx="1"/>
          </p:nvPr>
        </p:nvSpPr>
        <p:spPr>
          <a:xfrm>
            <a:off x="248172" y="1054485"/>
            <a:ext cx="8634000" cy="4837830"/>
          </a:xfrm>
        </p:spPr>
        <p:txBody>
          <a:bodyPr/>
          <a:lstStyle/>
          <a:p>
            <a:pPr marL="342900" indent="-342900">
              <a:buFont typeface="Wingdings" panose="05000000000000000000" pitchFamily="2" charset="2"/>
              <a:buChar char="Ø"/>
            </a:pPr>
            <a:r>
              <a:rPr lang="en-US" dirty="0"/>
              <a:t>A plasma cleaner is a piece of electrical equipment! Therefore, treat it as such!</a:t>
            </a:r>
          </a:p>
          <a:p>
            <a:endParaRPr lang="en-US" dirty="0"/>
          </a:p>
          <a:p>
            <a:pPr marL="3771900" lvl="7" indent="-342900">
              <a:buFont typeface="Wingdings" panose="05000000000000000000" pitchFamily="2" charset="2"/>
              <a:buChar char="Ø"/>
            </a:pPr>
            <a:r>
              <a:rPr lang="en-US" b="1" dirty="0"/>
              <a:t>RF high voltage exists </a:t>
            </a:r>
            <a:r>
              <a:rPr lang="en-US" dirty="0"/>
              <a:t>within the chamber! Never open the chamber when the RF output is ON</a:t>
            </a:r>
          </a:p>
          <a:p>
            <a:pPr marL="3771900" lvl="7" indent="-342900">
              <a:buFont typeface="Wingdings" panose="05000000000000000000" pitchFamily="2" charset="2"/>
              <a:buChar char="Ø"/>
            </a:pPr>
            <a:r>
              <a:rPr lang="en-US" dirty="0"/>
              <a:t>The use of </a:t>
            </a:r>
            <a:r>
              <a:rPr lang="en-US" b="1" dirty="0"/>
              <a:t>metals</a:t>
            </a:r>
            <a:r>
              <a:rPr lang="en-US" dirty="0"/>
              <a:t> and </a:t>
            </a:r>
            <a:r>
              <a:rPr lang="en-US" b="1" dirty="0"/>
              <a:t>organic materials </a:t>
            </a:r>
            <a:r>
              <a:rPr lang="en-US" dirty="0"/>
              <a:t>inside the chamber can cause damage and contamination! When using these materials are necessary to your experiment, be sure to consult the superuser, use low RF power and low cleaning time.</a:t>
            </a:r>
          </a:p>
          <a:p>
            <a:pPr marL="3771900" lvl="7" indent="-342900">
              <a:buFont typeface="Wingdings" panose="05000000000000000000" pitchFamily="2" charset="2"/>
              <a:buChar char="Ø"/>
            </a:pPr>
            <a:r>
              <a:rPr lang="en-US" dirty="0"/>
              <a:t>Place machine back in idle state once your cleaning has finished.</a:t>
            </a:r>
          </a:p>
        </p:txBody>
      </p:sp>
      <p:sp>
        <p:nvSpPr>
          <p:cNvPr id="3" name="Title 2">
            <a:extLst>
              <a:ext uri="{FF2B5EF4-FFF2-40B4-BE49-F238E27FC236}">
                <a16:creationId xmlns:a16="http://schemas.microsoft.com/office/drawing/2014/main" id="{18F011AF-E39F-4F72-8C56-F6872BE549F5}"/>
              </a:ext>
            </a:extLst>
          </p:cNvPr>
          <p:cNvSpPr>
            <a:spLocks noGrp="1"/>
          </p:cNvSpPr>
          <p:nvPr>
            <p:ph type="title"/>
          </p:nvPr>
        </p:nvSpPr>
        <p:spPr/>
        <p:txBody>
          <a:bodyPr/>
          <a:lstStyle/>
          <a:p>
            <a:r>
              <a:rPr lang="en-US" dirty="0"/>
              <a:t>Safety Constraints – Electrical </a:t>
            </a:r>
          </a:p>
        </p:txBody>
      </p:sp>
      <p:sp>
        <p:nvSpPr>
          <p:cNvPr id="4" name="Content Placeholder 3">
            <a:extLst>
              <a:ext uri="{FF2B5EF4-FFF2-40B4-BE49-F238E27FC236}">
                <a16:creationId xmlns:a16="http://schemas.microsoft.com/office/drawing/2014/main" id="{009C1FF0-C4CC-43EF-988F-D18468F20607}"/>
              </a:ext>
            </a:extLst>
          </p:cNvPr>
          <p:cNvSpPr>
            <a:spLocks noGrp="1"/>
          </p:cNvSpPr>
          <p:nvPr>
            <p:ph sz="quarter" idx="10"/>
          </p:nvPr>
        </p:nvSpPr>
        <p:spPr/>
        <p:txBody>
          <a:bodyPr/>
          <a:lstStyle/>
          <a:p>
            <a:endParaRPr lang="en-US" dirty="0"/>
          </a:p>
        </p:txBody>
      </p:sp>
      <p:pic>
        <p:nvPicPr>
          <p:cNvPr id="3074" name="Picture 2" descr="Image result for electric shock">
            <a:extLst>
              <a:ext uri="{FF2B5EF4-FFF2-40B4-BE49-F238E27FC236}">
                <a16:creationId xmlns:a16="http://schemas.microsoft.com/office/drawing/2014/main" id="{6D0E43BD-E3AC-4152-9E90-F4592F2C9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19" y="2053775"/>
            <a:ext cx="2624818" cy="374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8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249C27-13F2-441B-994F-68DD9AE9CEDB}"/>
              </a:ext>
            </a:extLst>
          </p:cNvPr>
          <p:cNvSpPr>
            <a:spLocks noGrp="1"/>
          </p:cNvSpPr>
          <p:nvPr>
            <p:ph idx="1"/>
          </p:nvPr>
        </p:nvSpPr>
        <p:spPr/>
        <p:txBody>
          <a:bodyPr/>
          <a:lstStyle/>
          <a:p>
            <a:r>
              <a:rPr lang="en-US" dirty="0"/>
              <a:t>To ignite plasma, it must be under pressure. Therefore, beware of gas tanks, pressure valves, venting and purging!</a:t>
            </a:r>
          </a:p>
          <a:p>
            <a:pPr marL="2857500" lvl="5" indent="-342900">
              <a:buFont typeface="Wingdings" panose="05000000000000000000" pitchFamily="2" charset="2"/>
              <a:buChar char="Ø"/>
            </a:pPr>
            <a:r>
              <a:rPr lang="en-US" dirty="0"/>
              <a:t>If the chamber is filled with high concentration oxygen, a hydrocarbon oil pump cannot be used. We have a oil-free dry pump in the lab for this reason.</a:t>
            </a:r>
          </a:p>
          <a:p>
            <a:pPr marL="2857500" lvl="5" indent="-342900">
              <a:buFont typeface="Wingdings" panose="05000000000000000000" pitchFamily="2" charset="2"/>
              <a:buChar char="Ø"/>
            </a:pPr>
            <a:r>
              <a:rPr lang="en-US" dirty="0"/>
              <a:t>No toxic gases are allowed in the input port. </a:t>
            </a:r>
          </a:p>
          <a:p>
            <a:pPr marL="2857500" lvl="5" indent="-342900">
              <a:buFont typeface="Wingdings" panose="05000000000000000000" pitchFamily="2" charset="2"/>
              <a:buChar char="Ø"/>
            </a:pPr>
            <a:r>
              <a:rPr lang="en-US" dirty="0"/>
              <a:t>Maximum pressure at the gas inlet port is 15 psi. Recommended gas inlet pressure during operation is 10 psi. Check the gas tanks before use.</a:t>
            </a:r>
          </a:p>
          <a:p>
            <a:pPr marL="2857500" lvl="5" indent="-342900">
              <a:buFont typeface="Wingdings" panose="05000000000000000000" pitchFamily="2" charset="2"/>
              <a:buChar char="Ø"/>
            </a:pPr>
            <a:r>
              <a:rPr lang="en-US" dirty="0"/>
              <a:t>The minimum vacuum level for plasma operation is 150 </a:t>
            </a:r>
            <a:r>
              <a:rPr lang="en-US" dirty="0" err="1"/>
              <a:t>mTorr</a:t>
            </a:r>
            <a:r>
              <a:rPr lang="en-US" dirty="0"/>
              <a:t>, however, the vacuum should reach below 50 </a:t>
            </a:r>
            <a:r>
              <a:rPr lang="en-US" dirty="0" err="1"/>
              <a:t>mTorr</a:t>
            </a:r>
            <a:r>
              <a:rPr lang="en-US" dirty="0"/>
              <a:t>.</a:t>
            </a:r>
          </a:p>
          <a:p>
            <a:pPr marL="2857500" lvl="5" indent="-342900">
              <a:buFont typeface="Wingdings" panose="05000000000000000000" pitchFamily="2" charset="2"/>
              <a:buChar char="Ø"/>
            </a:pPr>
            <a:r>
              <a:rPr lang="en-US" dirty="0"/>
              <a:t>Mixed process gases can be used (O</a:t>
            </a:r>
            <a:r>
              <a:rPr lang="en-US" baseline="-25000" dirty="0"/>
              <a:t>2</a:t>
            </a:r>
            <a:r>
              <a:rPr lang="en-US" dirty="0"/>
              <a:t>/Ar), consult superuser.</a:t>
            </a:r>
          </a:p>
        </p:txBody>
      </p:sp>
      <p:sp>
        <p:nvSpPr>
          <p:cNvPr id="3" name="Title 2">
            <a:extLst>
              <a:ext uri="{FF2B5EF4-FFF2-40B4-BE49-F238E27FC236}">
                <a16:creationId xmlns:a16="http://schemas.microsoft.com/office/drawing/2014/main" id="{DE26BD17-57B8-4A06-8472-7FB0C2862E9E}"/>
              </a:ext>
            </a:extLst>
          </p:cNvPr>
          <p:cNvSpPr>
            <a:spLocks noGrp="1"/>
          </p:cNvSpPr>
          <p:nvPr>
            <p:ph type="title"/>
          </p:nvPr>
        </p:nvSpPr>
        <p:spPr/>
        <p:txBody>
          <a:bodyPr/>
          <a:lstStyle/>
          <a:p>
            <a:r>
              <a:rPr lang="en-US" dirty="0"/>
              <a:t>Safety Constraints - Operational</a:t>
            </a:r>
          </a:p>
        </p:txBody>
      </p:sp>
      <p:pic>
        <p:nvPicPr>
          <p:cNvPr id="6" name="Content Placeholder 5" descr="A picture containing indoor, table&#10;&#10;Description generated with high confidence">
            <a:extLst>
              <a:ext uri="{FF2B5EF4-FFF2-40B4-BE49-F238E27FC236}">
                <a16:creationId xmlns:a16="http://schemas.microsoft.com/office/drawing/2014/main" id="{67226141-2C6F-4986-A00F-69D5F85C6C27}"/>
              </a:ext>
            </a:extLst>
          </p:cNvPr>
          <p:cNvPicPr>
            <a:picLocks noGrp="1" noChangeAspect="1"/>
          </p:cNvPicPr>
          <p:nvPr>
            <p:ph sz="quarter" idx="10"/>
          </p:nvPr>
        </p:nvPicPr>
        <p:blipFill>
          <a:blip r:embed="rId2"/>
          <a:stretch>
            <a:fillRect/>
          </a:stretch>
        </p:blipFill>
        <p:spPr>
          <a:xfrm rot="5400000">
            <a:off x="-463974" y="2735679"/>
            <a:ext cx="3926833" cy="2208839"/>
          </a:xfrm>
        </p:spPr>
      </p:pic>
      <p:sp>
        <p:nvSpPr>
          <p:cNvPr id="7" name="TextBox 6">
            <a:extLst>
              <a:ext uri="{FF2B5EF4-FFF2-40B4-BE49-F238E27FC236}">
                <a16:creationId xmlns:a16="http://schemas.microsoft.com/office/drawing/2014/main" id="{9576F398-8052-468E-8793-B16B64735484}"/>
              </a:ext>
            </a:extLst>
          </p:cNvPr>
          <p:cNvSpPr txBox="1"/>
          <p:nvPr/>
        </p:nvSpPr>
        <p:spPr>
          <a:xfrm>
            <a:off x="1040848" y="2335682"/>
            <a:ext cx="917187" cy="369332"/>
          </a:xfrm>
          <a:prstGeom prst="rect">
            <a:avLst/>
          </a:prstGeom>
          <a:solidFill>
            <a:schemeClr val="bg1">
              <a:lumMod val="85000"/>
            </a:schemeClr>
          </a:solidFill>
        </p:spPr>
        <p:txBody>
          <a:bodyPr wrap="square" rtlCol="0">
            <a:spAutoFit/>
          </a:bodyPr>
          <a:lstStyle/>
          <a:p>
            <a:r>
              <a:rPr lang="en-US" dirty="0"/>
              <a:t>10 psi!</a:t>
            </a:r>
          </a:p>
        </p:txBody>
      </p:sp>
    </p:spTree>
    <p:extLst>
      <p:ext uri="{BB962C8B-B14F-4D97-AF65-F5344CB8AC3E}">
        <p14:creationId xmlns:p14="http://schemas.microsoft.com/office/powerpoint/2010/main" val="136362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A6E28D9-3FC4-4CDB-A58D-A0B229617958}"/>
              </a:ext>
            </a:extLst>
          </p:cNvPr>
          <p:cNvPicPr>
            <a:picLocks noGrp="1" noChangeAspect="1"/>
          </p:cNvPicPr>
          <p:nvPr>
            <p:ph idx="1"/>
          </p:nvPr>
        </p:nvPicPr>
        <p:blipFill>
          <a:blip r:embed="rId2"/>
          <a:stretch>
            <a:fillRect/>
          </a:stretch>
        </p:blipFill>
        <p:spPr>
          <a:xfrm rot="5400000">
            <a:off x="409917" y="2113359"/>
            <a:ext cx="4838700" cy="2721768"/>
          </a:xfrm>
        </p:spPr>
      </p:pic>
      <p:sp>
        <p:nvSpPr>
          <p:cNvPr id="3" name="Title 2">
            <a:extLst>
              <a:ext uri="{FF2B5EF4-FFF2-40B4-BE49-F238E27FC236}">
                <a16:creationId xmlns:a16="http://schemas.microsoft.com/office/drawing/2014/main" id="{6AC79C54-A761-491B-9C38-A71D7BB9B1B0}"/>
              </a:ext>
            </a:extLst>
          </p:cNvPr>
          <p:cNvSpPr>
            <a:spLocks noGrp="1"/>
          </p:cNvSpPr>
          <p:nvPr>
            <p:ph type="title"/>
          </p:nvPr>
        </p:nvSpPr>
        <p:spPr/>
        <p:txBody>
          <a:bodyPr/>
          <a:lstStyle/>
          <a:p>
            <a:r>
              <a:rPr lang="en-US" dirty="0"/>
              <a:t>Our Plasma Cleaner</a:t>
            </a:r>
          </a:p>
        </p:txBody>
      </p:sp>
      <p:pic>
        <p:nvPicPr>
          <p:cNvPr id="8" name="Content Placeholder 7">
            <a:extLst>
              <a:ext uri="{FF2B5EF4-FFF2-40B4-BE49-F238E27FC236}">
                <a16:creationId xmlns:a16="http://schemas.microsoft.com/office/drawing/2014/main" id="{87064CAA-5E84-4367-8135-345A86235C2D}"/>
              </a:ext>
            </a:extLst>
          </p:cNvPr>
          <p:cNvPicPr>
            <a:picLocks noGrp="1" noChangeAspect="1"/>
          </p:cNvPicPr>
          <p:nvPr>
            <p:ph sz="quarter" idx="10"/>
          </p:nvPr>
        </p:nvPicPr>
        <p:blipFill rotWithShape="1">
          <a:blip r:embed="rId3"/>
          <a:srcRect l="8701" t="6631" r="15111" b="15443"/>
          <a:stretch/>
        </p:blipFill>
        <p:spPr>
          <a:xfrm>
            <a:off x="4469081" y="2095587"/>
            <a:ext cx="4508618" cy="2593998"/>
          </a:xfrm>
        </p:spPr>
      </p:pic>
      <p:sp>
        <p:nvSpPr>
          <p:cNvPr id="9" name="TextBox 8">
            <a:extLst>
              <a:ext uri="{FF2B5EF4-FFF2-40B4-BE49-F238E27FC236}">
                <a16:creationId xmlns:a16="http://schemas.microsoft.com/office/drawing/2014/main" id="{37DAD234-66D0-46C3-9FED-C82A737B471E}"/>
              </a:ext>
            </a:extLst>
          </p:cNvPr>
          <p:cNvSpPr txBox="1"/>
          <p:nvPr/>
        </p:nvSpPr>
        <p:spPr>
          <a:xfrm>
            <a:off x="0" y="4890402"/>
            <a:ext cx="1428596" cy="338554"/>
          </a:xfrm>
          <a:prstGeom prst="rect">
            <a:avLst/>
          </a:prstGeom>
          <a:noFill/>
        </p:spPr>
        <p:txBody>
          <a:bodyPr wrap="none" rtlCol="0">
            <a:spAutoFit/>
          </a:bodyPr>
          <a:lstStyle/>
          <a:p>
            <a:r>
              <a:rPr lang="en-US" sz="1600" dirty="0"/>
              <a:t>Oil-free pump</a:t>
            </a:r>
          </a:p>
        </p:txBody>
      </p:sp>
      <p:sp>
        <p:nvSpPr>
          <p:cNvPr id="11" name="TextBox 10">
            <a:extLst>
              <a:ext uri="{FF2B5EF4-FFF2-40B4-BE49-F238E27FC236}">
                <a16:creationId xmlns:a16="http://schemas.microsoft.com/office/drawing/2014/main" id="{FB874382-D18F-48C2-B9EC-4F97E8F49AAC}"/>
              </a:ext>
            </a:extLst>
          </p:cNvPr>
          <p:cNvSpPr txBox="1"/>
          <p:nvPr/>
        </p:nvSpPr>
        <p:spPr>
          <a:xfrm>
            <a:off x="248171" y="1715439"/>
            <a:ext cx="941283" cy="646331"/>
          </a:xfrm>
          <a:prstGeom prst="rect">
            <a:avLst/>
          </a:prstGeom>
          <a:noFill/>
        </p:spPr>
        <p:txBody>
          <a:bodyPr wrap="none" rtlCol="0">
            <a:spAutoFit/>
          </a:bodyPr>
          <a:lstStyle/>
          <a:p>
            <a:pPr algn="ctr"/>
            <a:r>
              <a:rPr lang="en-US" dirty="0"/>
              <a:t>User </a:t>
            </a:r>
          </a:p>
          <a:p>
            <a:pPr algn="ctr"/>
            <a:r>
              <a:rPr lang="en-US" dirty="0"/>
              <a:t>manual</a:t>
            </a:r>
          </a:p>
        </p:txBody>
      </p:sp>
      <p:cxnSp>
        <p:nvCxnSpPr>
          <p:cNvPr id="13" name="Straight Arrow Connector 12">
            <a:extLst>
              <a:ext uri="{FF2B5EF4-FFF2-40B4-BE49-F238E27FC236}">
                <a16:creationId xmlns:a16="http://schemas.microsoft.com/office/drawing/2014/main" id="{C8D4FF28-D414-48CA-8070-11EEC84253A5}"/>
              </a:ext>
            </a:extLst>
          </p:cNvPr>
          <p:cNvCxnSpPr>
            <a:cxnSpLocks/>
          </p:cNvCxnSpPr>
          <p:nvPr/>
        </p:nvCxnSpPr>
        <p:spPr>
          <a:xfrm>
            <a:off x="1147495" y="2038605"/>
            <a:ext cx="1229945" cy="113965"/>
          </a:xfrm>
          <a:prstGeom prst="straightConnector1">
            <a:avLst/>
          </a:prstGeom>
          <a:ln w="57150">
            <a:solidFill>
              <a:srgbClr val="CC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3CF04DF-BFEB-401C-964C-284C06652BDB}"/>
              </a:ext>
            </a:extLst>
          </p:cNvPr>
          <p:cNvCxnSpPr>
            <a:cxnSpLocks/>
            <a:stCxn id="9" idx="0"/>
          </p:cNvCxnSpPr>
          <p:nvPr/>
        </p:nvCxnSpPr>
        <p:spPr>
          <a:xfrm flipV="1">
            <a:off x="714298" y="4610196"/>
            <a:ext cx="1048169" cy="280206"/>
          </a:xfrm>
          <a:prstGeom prst="straightConnector1">
            <a:avLst/>
          </a:prstGeom>
          <a:ln w="57150">
            <a:solidFill>
              <a:srgbClr val="CC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909409A-9FD8-46E0-A4E5-E39E9B0F4AC3}"/>
              </a:ext>
            </a:extLst>
          </p:cNvPr>
          <p:cNvSpPr txBox="1"/>
          <p:nvPr/>
        </p:nvSpPr>
        <p:spPr>
          <a:xfrm>
            <a:off x="5906499" y="1719504"/>
            <a:ext cx="1633781" cy="369332"/>
          </a:xfrm>
          <a:prstGeom prst="rect">
            <a:avLst/>
          </a:prstGeom>
          <a:noFill/>
        </p:spPr>
        <p:txBody>
          <a:bodyPr wrap="none" rtlCol="0">
            <a:spAutoFit/>
          </a:bodyPr>
          <a:lstStyle/>
          <a:p>
            <a:r>
              <a:rPr lang="en-US" dirty="0"/>
              <a:t>User Interface</a:t>
            </a:r>
          </a:p>
        </p:txBody>
      </p:sp>
      <p:sp>
        <p:nvSpPr>
          <p:cNvPr id="19" name="TextBox 18">
            <a:extLst>
              <a:ext uri="{FF2B5EF4-FFF2-40B4-BE49-F238E27FC236}">
                <a16:creationId xmlns:a16="http://schemas.microsoft.com/office/drawing/2014/main" id="{846AB013-B6D7-4AC3-AD97-1D64FFC25912}"/>
              </a:ext>
            </a:extLst>
          </p:cNvPr>
          <p:cNvSpPr txBox="1"/>
          <p:nvPr/>
        </p:nvSpPr>
        <p:spPr>
          <a:xfrm>
            <a:off x="4160625" y="1140264"/>
            <a:ext cx="1197764" cy="646331"/>
          </a:xfrm>
          <a:prstGeom prst="rect">
            <a:avLst/>
          </a:prstGeom>
          <a:noFill/>
        </p:spPr>
        <p:txBody>
          <a:bodyPr wrap="none" rtlCol="0">
            <a:spAutoFit/>
          </a:bodyPr>
          <a:lstStyle/>
          <a:p>
            <a:pPr algn="ctr"/>
            <a:r>
              <a:rPr lang="en-US" dirty="0"/>
              <a:t>Lab</a:t>
            </a:r>
          </a:p>
          <a:p>
            <a:pPr algn="ctr"/>
            <a:r>
              <a:rPr lang="en-US" dirty="0"/>
              <a:t> notebook</a:t>
            </a:r>
          </a:p>
        </p:txBody>
      </p:sp>
      <p:cxnSp>
        <p:nvCxnSpPr>
          <p:cNvPr id="20" name="Straight Arrow Connector 19">
            <a:extLst>
              <a:ext uri="{FF2B5EF4-FFF2-40B4-BE49-F238E27FC236}">
                <a16:creationId xmlns:a16="http://schemas.microsoft.com/office/drawing/2014/main" id="{25996C9B-94BC-41E9-9AFC-E489587F55E3}"/>
              </a:ext>
            </a:extLst>
          </p:cNvPr>
          <p:cNvCxnSpPr>
            <a:cxnSpLocks/>
          </p:cNvCxnSpPr>
          <p:nvPr/>
        </p:nvCxnSpPr>
        <p:spPr>
          <a:xfrm flipH="1">
            <a:off x="3612515" y="1489767"/>
            <a:ext cx="546783" cy="987402"/>
          </a:xfrm>
          <a:prstGeom prst="straightConnector1">
            <a:avLst/>
          </a:prstGeom>
          <a:ln w="57150">
            <a:solidFill>
              <a:srgbClr val="CC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1B1F2DA-DDCB-489F-B90D-EB7F7D16DBAB}"/>
              </a:ext>
            </a:extLst>
          </p:cNvPr>
          <p:cNvSpPr txBox="1"/>
          <p:nvPr/>
        </p:nvSpPr>
        <p:spPr>
          <a:xfrm>
            <a:off x="300146" y="2813116"/>
            <a:ext cx="1018227" cy="646331"/>
          </a:xfrm>
          <a:prstGeom prst="rect">
            <a:avLst/>
          </a:prstGeom>
          <a:noFill/>
        </p:spPr>
        <p:txBody>
          <a:bodyPr wrap="none" rtlCol="0">
            <a:spAutoFit/>
          </a:bodyPr>
          <a:lstStyle/>
          <a:p>
            <a:r>
              <a:rPr lang="en-US" dirty="0"/>
              <a:t>Plasma </a:t>
            </a:r>
          </a:p>
          <a:p>
            <a:r>
              <a:rPr lang="en-US" dirty="0"/>
              <a:t>cleaner</a:t>
            </a:r>
          </a:p>
        </p:txBody>
      </p:sp>
      <p:cxnSp>
        <p:nvCxnSpPr>
          <p:cNvPr id="24" name="Straight Arrow Connector 23">
            <a:extLst>
              <a:ext uri="{FF2B5EF4-FFF2-40B4-BE49-F238E27FC236}">
                <a16:creationId xmlns:a16="http://schemas.microsoft.com/office/drawing/2014/main" id="{FFAAF1BE-2487-4804-BABF-90DBCB3952F7}"/>
              </a:ext>
            </a:extLst>
          </p:cNvPr>
          <p:cNvCxnSpPr>
            <a:cxnSpLocks/>
          </p:cNvCxnSpPr>
          <p:nvPr/>
        </p:nvCxnSpPr>
        <p:spPr>
          <a:xfrm flipV="1">
            <a:off x="1178445" y="2880162"/>
            <a:ext cx="894013" cy="258517"/>
          </a:xfrm>
          <a:prstGeom prst="straightConnector1">
            <a:avLst/>
          </a:prstGeom>
          <a:ln w="57150">
            <a:solidFill>
              <a:srgbClr val="CC0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E0AC45C0-3D63-4181-B735-3690FCEBE0B2}"/>
              </a:ext>
            </a:extLst>
          </p:cNvPr>
          <p:cNvSpPr txBox="1"/>
          <p:nvPr/>
        </p:nvSpPr>
        <p:spPr>
          <a:xfrm>
            <a:off x="6156568" y="5228956"/>
            <a:ext cx="1133644" cy="646331"/>
          </a:xfrm>
          <a:prstGeom prst="rect">
            <a:avLst/>
          </a:prstGeom>
          <a:noFill/>
        </p:spPr>
        <p:txBody>
          <a:bodyPr wrap="none" rtlCol="0">
            <a:spAutoFit/>
          </a:bodyPr>
          <a:lstStyle/>
          <a:p>
            <a:pPr algn="ctr"/>
            <a:r>
              <a:rPr lang="en-US" dirty="0"/>
              <a:t>Chamber</a:t>
            </a:r>
          </a:p>
          <a:p>
            <a:pPr algn="ctr"/>
            <a:r>
              <a:rPr lang="en-US" dirty="0"/>
              <a:t>Details</a:t>
            </a:r>
          </a:p>
        </p:txBody>
      </p:sp>
      <p:cxnSp>
        <p:nvCxnSpPr>
          <p:cNvPr id="27" name="Straight Arrow Connector 26">
            <a:extLst>
              <a:ext uri="{FF2B5EF4-FFF2-40B4-BE49-F238E27FC236}">
                <a16:creationId xmlns:a16="http://schemas.microsoft.com/office/drawing/2014/main" id="{E4B746EF-CFC4-4687-BAB9-970905BD9AA6}"/>
              </a:ext>
            </a:extLst>
          </p:cNvPr>
          <p:cNvCxnSpPr>
            <a:cxnSpLocks/>
            <a:stCxn id="26" idx="0"/>
            <a:endCxn id="8" idx="2"/>
          </p:cNvCxnSpPr>
          <p:nvPr/>
        </p:nvCxnSpPr>
        <p:spPr>
          <a:xfrm flipV="1">
            <a:off x="6723390" y="4689585"/>
            <a:ext cx="0" cy="539371"/>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5E7C13D-17BD-4A85-93FE-EE161F527CC3}"/>
              </a:ext>
            </a:extLst>
          </p:cNvPr>
          <p:cNvSpPr txBox="1"/>
          <p:nvPr/>
        </p:nvSpPr>
        <p:spPr>
          <a:xfrm>
            <a:off x="7863744" y="5264138"/>
            <a:ext cx="992579" cy="646331"/>
          </a:xfrm>
          <a:prstGeom prst="rect">
            <a:avLst/>
          </a:prstGeom>
          <a:noFill/>
        </p:spPr>
        <p:txBody>
          <a:bodyPr wrap="none" rtlCol="0">
            <a:spAutoFit/>
          </a:bodyPr>
          <a:lstStyle/>
          <a:p>
            <a:pPr algn="ctr"/>
            <a:r>
              <a:rPr lang="en-US" dirty="0"/>
              <a:t>Control </a:t>
            </a:r>
          </a:p>
          <a:p>
            <a:pPr algn="ctr"/>
            <a:r>
              <a:rPr lang="en-US" dirty="0"/>
              <a:t>Panel</a:t>
            </a:r>
          </a:p>
        </p:txBody>
      </p:sp>
      <p:cxnSp>
        <p:nvCxnSpPr>
          <p:cNvPr id="31" name="Straight Arrow Connector 30">
            <a:extLst>
              <a:ext uri="{FF2B5EF4-FFF2-40B4-BE49-F238E27FC236}">
                <a16:creationId xmlns:a16="http://schemas.microsoft.com/office/drawing/2014/main" id="{E709CF04-CE4D-49FD-8D42-2F1769392876}"/>
              </a:ext>
            </a:extLst>
          </p:cNvPr>
          <p:cNvCxnSpPr>
            <a:cxnSpLocks/>
            <a:stCxn id="30" idx="0"/>
          </p:cNvCxnSpPr>
          <p:nvPr/>
        </p:nvCxnSpPr>
        <p:spPr>
          <a:xfrm flipV="1">
            <a:off x="8360034" y="4724768"/>
            <a:ext cx="0" cy="53937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8F437495-4DC8-4481-9F2E-FCBAB4E5CFCF}"/>
              </a:ext>
            </a:extLst>
          </p:cNvPr>
          <p:cNvSpPr txBox="1"/>
          <p:nvPr/>
        </p:nvSpPr>
        <p:spPr>
          <a:xfrm>
            <a:off x="4670840" y="5228956"/>
            <a:ext cx="902812" cy="646331"/>
          </a:xfrm>
          <a:prstGeom prst="rect">
            <a:avLst/>
          </a:prstGeom>
          <a:noFill/>
        </p:spPr>
        <p:txBody>
          <a:bodyPr wrap="none" rtlCol="0">
            <a:spAutoFit/>
          </a:bodyPr>
          <a:lstStyle/>
          <a:p>
            <a:pPr algn="ctr"/>
            <a:r>
              <a:rPr lang="en-US" dirty="0"/>
              <a:t>Recipe</a:t>
            </a:r>
          </a:p>
          <a:p>
            <a:pPr algn="ctr"/>
            <a:r>
              <a:rPr lang="en-US" dirty="0"/>
              <a:t>Details</a:t>
            </a:r>
          </a:p>
        </p:txBody>
      </p:sp>
      <p:cxnSp>
        <p:nvCxnSpPr>
          <p:cNvPr id="33" name="Straight Arrow Connector 32">
            <a:extLst>
              <a:ext uri="{FF2B5EF4-FFF2-40B4-BE49-F238E27FC236}">
                <a16:creationId xmlns:a16="http://schemas.microsoft.com/office/drawing/2014/main" id="{76C0BB2C-3421-4F9B-BD77-56AE02C8B80F}"/>
              </a:ext>
            </a:extLst>
          </p:cNvPr>
          <p:cNvCxnSpPr>
            <a:cxnSpLocks/>
            <a:stCxn id="32" idx="0"/>
          </p:cNvCxnSpPr>
          <p:nvPr/>
        </p:nvCxnSpPr>
        <p:spPr>
          <a:xfrm flipV="1">
            <a:off x="5122246" y="4689586"/>
            <a:ext cx="0" cy="53937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7FBC1B77-7042-47A7-B6B3-0CD670C153C9}"/>
              </a:ext>
            </a:extLst>
          </p:cNvPr>
          <p:cNvSpPr txBox="1"/>
          <p:nvPr/>
        </p:nvSpPr>
        <p:spPr>
          <a:xfrm>
            <a:off x="5698024" y="619917"/>
            <a:ext cx="2566411" cy="646331"/>
          </a:xfrm>
          <a:prstGeom prst="rect">
            <a:avLst/>
          </a:prstGeom>
          <a:ln w="38100">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Ar and O</a:t>
            </a:r>
            <a:r>
              <a:rPr lang="en-US" baseline="-25000" dirty="0"/>
              <a:t>2</a:t>
            </a:r>
            <a:r>
              <a:rPr lang="en-US" dirty="0"/>
              <a:t> – connected </a:t>
            </a:r>
          </a:p>
          <a:p>
            <a:r>
              <a:rPr lang="en-US" dirty="0"/>
              <a:t>next to TA-MS machine</a:t>
            </a:r>
          </a:p>
        </p:txBody>
      </p:sp>
    </p:spTree>
    <p:extLst>
      <p:ext uri="{BB962C8B-B14F-4D97-AF65-F5344CB8AC3E}">
        <p14:creationId xmlns:p14="http://schemas.microsoft.com/office/powerpoint/2010/main" val="259796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machine&#10;&#10;Description generated with very high confidence">
            <a:extLst>
              <a:ext uri="{FF2B5EF4-FFF2-40B4-BE49-F238E27FC236}">
                <a16:creationId xmlns:a16="http://schemas.microsoft.com/office/drawing/2014/main" id="{0153651E-F74F-4556-A56B-192974DB340D}"/>
              </a:ext>
            </a:extLst>
          </p:cNvPr>
          <p:cNvPicPr>
            <a:picLocks noGrp="1" noChangeAspect="1"/>
          </p:cNvPicPr>
          <p:nvPr>
            <p:ph idx="1"/>
          </p:nvPr>
        </p:nvPicPr>
        <p:blipFill>
          <a:blip r:embed="rId2"/>
          <a:stretch>
            <a:fillRect/>
          </a:stretch>
        </p:blipFill>
        <p:spPr>
          <a:xfrm>
            <a:off x="263790" y="1054100"/>
            <a:ext cx="8602133" cy="4838700"/>
          </a:xfrm>
        </p:spPr>
      </p:pic>
      <p:sp>
        <p:nvSpPr>
          <p:cNvPr id="3" name="Title 2">
            <a:extLst>
              <a:ext uri="{FF2B5EF4-FFF2-40B4-BE49-F238E27FC236}">
                <a16:creationId xmlns:a16="http://schemas.microsoft.com/office/drawing/2014/main" id="{61488CA8-533B-4FF9-9058-D7E32A9BC1B6}"/>
              </a:ext>
            </a:extLst>
          </p:cNvPr>
          <p:cNvSpPr>
            <a:spLocks noGrp="1"/>
          </p:cNvSpPr>
          <p:nvPr>
            <p:ph type="title"/>
          </p:nvPr>
        </p:nvSpPr>
        <p:spPr/>
        <p:txBody>
          <a:bodyPr/>
          <a:lstStyle/>
          <a:p>
            <a:r>
              <a:rPr lang="en-US" dirty="0"/>
              <a:t>Inlets, On/off</a:t>
            </a:r>
          </a:p>
        </p:txBody>
      </p:sp>
      <p:sp>
        <p:nvSpPr>
          <p:cNvPr id="4" name="Content Placeholder 3">
            <a:extLst>
              <a:ext uri="{FF2B5EF4-FFF2-40B4-BE49-F238E27FC236}">
                <a16:creationId xmlns:a16="http://schemas.microsoft.com/office/drawing/2014/main" id="{DE7866C9-AEAB-4047-A306-47ADCC7065B4}"/>
              </a:ext>
            </a:extLst>
          </p:cNvPr>
          <p:cNvSpPr>
            <a:spLocks noGrp="1"/>
          </p:cNvSpPr>
          <p:nvPr>
            <p:ph sz="quarter" idx="10"/>
          </p:nvPr>
        </p:nvSpPr>
        <p:spPr/>
        <p:txBody>
          <a:bodyPr/>
          <a:lstStyle/>
          <a:p>
            <a:endParaRPr lang="en-US"/>
          </a:p>
        </p:txBody>
      </p:sp>
      <p:sp>
        <p:nvSpPr>
          <p:cNvPr id="7" name="TextBox 6">
            <a:extLst>
              <a:ext uri="{FF2B5EF4-FFF2-40B4-BE49-F238E27FC236}">
                <a16:creationId xmlns:a16="http://schemas.microsoft.com/office/drawing/2014/main" id="{EF2D296B-85CA-419D-BB01-DC865969F8FE}"/>
              </a:ext>
            </a:extLst>
          </p:cNvPr>
          <p:cNvSpPr txBox="1"/>
          <p:nvPr/>
        </p:nvSpPr>
        <p:spPr>
          <a:xfrm>
            <a:off x="113212" y="4592291"/>
            <a:ext cx="3095719" cy="369332"/>
          </a:xfrm>
          <a:prstGeom prst="rect">
            <a:avLst/>
          </a:prstGeom>
          <a:solidFill>
            <a:schemeClr val="bg1">
              <a:lumMod val="85000"/>
            </a:schemeClr>
          </a:solidFill>
        </p:spPr>
        <p:txBody>
          <a:bodyPr wrap="none" rtlCol="0">
            <a:spAutoFit/>
          </a:bodyPr>
          <a:lstStyle/>
          <a:p>
            <a:r>
              <a:rPr lang="en-US" b="1" dirty="0">
                <a:solidFill>
                  <a:srgbClr val="C00000"/>
                </a:solidFill>
              </a:rPr>
              <a:t>On/off main power supply</a:t>
            </a:r>
          </a:p>
        </p:txBody>
      </p:sp>
      <p:cxnSp>
        <p:nvCxnSpPr>
          <p:cNvPr id="9" name="Straight Arrow Connector 8">
            <a:extLst>
              <a:ext uri="{FF2B5EF4-FFF2-40B4-BE49-F238E27FC236}">
                <a16:creationId xmlns:a16="http://schemas.microsoft.com/office/drawing/2014/main" id="{2F817D54-6F1E-4E0F-9CBE-FC0782FF25E8}"/>
              </a:ext>
            </a:extLst>
          </p:cNvPr>
          <p:cNvCxnSpPr>
            <a:cxnSpLocks/>
          </p:cNvCxnSpPr>
          <p:nvPr/>
        </p:nvCxnSpPr>
        <p:spPr>
          <a:xfrm flipH="1" flipV="1">
            <a:off x="1358537" y="4075611"/>
            <a:ext cx="302534" cy="51668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2495E54B-7DCF-4163-8FD8-C55982BB2BDF}"/>
              </a:ext>
            </a:extLst>
          </p:cNvPr>
          <p:cNvSpPr txBox="1"/>
          <p:nvPr/>
        </p:nvSpPr>
        <p:spPr>
          <a:xfrm>
            <a:off x="3017728" y="3059668"/>
            <a:ext cx="3108543" cy="369332"/>
          </a:xfrm>
          <a:prstGeom prst="rect">
            <a:avLst/>
          </a:prstGeom>
          <a:solidFill>
            <a:schemeClr val="bg1">
              <a:lumMod val="85000"/>
            </a:schemeClr>
          </a:solidFill>
        </p:spPr>
        <p:txBody>
          <a:bodyPr wrap="none" rtlCol="0">
            <a:spAutoFit/>
          </a:bodyPr>
          <a:lstStyle/>
          <a:p>
            <a:r>
              <a:rPr lang="en-US" b="1" dirty="0">
                <a:solidFill>
                  <a:srgbClr val="C00000"/>
                </a:solidFill>
              </a:rPr>
              <a:t>On/off pump power supply</a:t>
            </a:r>
          </a:p>
        </p:txBody>
      </p:sp>
      <p:cxnSp>
        <p:nvCxnSpPr>
          <p:cNvPr id="15" name="Straight Arrow Connector 14">
            <a:extLst>
              <a:ext uri="{FF2B5EF4-FFF2-40B4-BE49-F238E27FC236}">
                <a16:creationId xmlns:a16="http://schemas.microsoft.com/office/drawing/2014/main" id="{D0EE7E24-AC6D-4DBB-A3BC-AE2D74C93222}"/>
              </a:ext>
            </a:extLst>
          </p:cNvPr>
          <p:cNvCxnSpPr>
            <a:cxnSpLocks/>
            <a:stCxn id="14" idx="2"/>
          </p:cNvCxnSpPr>
          <p:nvPr/>
        </p:nvCxnSpPr>
        <p:spPr>
          <a:xfrm flipH="1">
            <a:off x="4406538" y="3428999"/>
            <a:ext cx="165462" cy="45194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18328A9E-66E6-416A-BB0D-BD9E579CC68F}"/>
              </a:ext>
            </a:extLst>
          </p:cNvPr>
          <p:cNvCxnSpPr>
            <a:cxnSpLocks/>
          </p:cNvCxnSpPr>
          <p:nvPr/>
        </p:nvCxnSpPr>
        <p:spPr>
          <a:xfrm>
            <a:off x="4722578" y="3429000"/>
            <a:ext cx="195944" cy="45194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77638B35-55CF-4F1B-AAB2-827BEA63281F}"/>
              </a:ext>
            </a:extLst>
          </p:cNvPr>
          <p:cNvSpPr txBox="1"/>
          <p:nvPr/>
        </p:nvSpPr>
        <p:spPr>
          <a:xfrm>
            <a:off x="1193074" y="1232655"/>
            <a:ext cx="2133599" cy="369332"/>
          </a:xfrm>
          <a:prstGeom prst="rect">
            <a:avLst/>
          </a:prstGeom>
          <a:solidFill>
            <a:schemeClr val="bg1">
              <a:lumMod val="85000"/>
            </a:schemeClr>
          </a:solidFill>
        </p:spPr>
        <p:txBody>
          <a:bodyPr wrap="square" rtlCol="0">
            <a:spAutoFit/>
          </a:bodyPr>
          <a:lstStyle/>
          <a:p>
            <a:pPr algn="ctr"/>
            <a:r>
              <a:rPr lang="en-US" dirty="0"/>
              <a:t>Gas inlet 1 and 2 </a:t>
            </a:r>
          </a:p>
        </p:txBody>
      </p:sp>
      <p:cxnSp>
        <p:nvCxnSpPr>
          <p:cNvPr id="24" name="Straight Arrow Connector 23">
            <a:extLst>
              <a:ext uri="{FF2B5EF4-FFF2-40B4-BE49-F238E27FC236}">
                <a16:creationId xmlns:a16="http://schemas.microsoft.com/office/drawing/2014/main" id="{AFB43D5C-482A-454B-85FD-C5A56D03A592}"/>
              </a:ext>
            </a:extLst>
          </p:cNvPr>
          <p:cNvCxnSpPr>
            <a:cxnSpLocks/>
          </p:cNvCxnSpPr>
          <p:nvPr/>
        </p:nvCxnSpPr>
        <p:spPr>
          <a:xfrm flipH="1">
            <a:off x="2142310" y="1601987"/>
            <a:ext cx="117563" cy="58386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81283298"/>
      </p:ext>
    </p:extLst>
  </p:cSld>
  <p:clrMapOvr>
    <a:masterClrMapping/>
  </p:clrMapOvr>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DNI Template 7-29-11.thmx</Template>
  <TotalTime>31974</TotalTime>
  <Words>693</Words>
  <Application>Microsoft Office PowerPoint</Application>
  <PresentationFormat>On-screen Show (4:3)</PresentationFormat>
  <Paragraphs>90</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Helvetica</vt:lpstr>
      <vt:lpstr>Wingdings</vt:lpstr>
      <vt:lpstr>Title Page</vt:lpstr>
      <vt:lpstr>Theme3</vt:lpstr>
      <vt:lpstr>Plasma Cleaning Safety Presentation</vt:lpstr>
      <vt:lpstr>Why do we care?</vt:lpstr>
      <vt:lpstr>Why use plasma?</vt:lpstr>
      <vt:lpstr>What is Plasma?</vt:lpstr>
      <vt:lpstr>Types of Plasma</vt:lpstr>
      <vt:lpstr>Safety Constraints – Electrical </vt:lpstr>
      <vt:lpstr>Safety Constraints - Operational</vt:lpstr>
      <vt:lpstr>Our Plasma Cleaner</vt:lpstr>
      <vt:lpstr>Inlets, On/off</vt:lpstr>
      <vt:lpstr>Conclusion</vt:lpstr>
    </vt:vector>
  </TitlesOfParts>
  <Company>Drexel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Lukatskaya</dc:creator>
  <cp:lastModifiedBy>Kathleen Maleski</cp:lastModifiedBy>
  <cp:revision>1003</cp:revision>
  <dcterms:created xsi:type="dcterms:W3CDTF">2012-03-13T03:13:40Z</dcterms:created>
  <dcterms:modified xsi:type="dcterms:W3CDTF">2018-08-23T18:24:59Z</dcterms:modified>
</cp:coreProperties>
</file>